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327" r:id="rId3"/>
    <p:sldId id="330" r:id="rId4"/>
    <p:sldId id="331" r:id="rId5"/>
    <p:sldId id="326" r:id="rId6"/>
    <p:sldId id="338" r:id="rId7"/>
    <p:sldId id="297" r:id="rId8"/>
    <p:sldId id="304" r:id="rId9"/>
    <p:sldId id="364" r:id="rId10"/>
    <p:sldId id="340" r:id="rId11"/>
    <p:sldId id="341" r:id="rId12"/>
    <p:sldId id="336" r:id="rId13"/>
    <p:sldId id="365" r:id="rId14"/>
    <p:sldId id="306" r:id="rId15"/>
    <p:sldId id="312" r:id="rId16"/>
    <p:sldId id="272" r:id="rId17"/>
    <p:sldId id="457" r:id="rId18"/>
    <p:sldId id="300" r:id="rId19"/>
    <p:sldId id="279" r:id="rId20"/>
    <p:sldId id="280" r:id="rId21"/>
    <p:sldId id="277" r:id="rId22"/>
    <p:sldId id="291" r:id="rId23"/>
    <p:sldId id="458" r:id="rId24"/>
    <p:sldId id="366" r:id="rId25"/>
    <p:sldId id="353" r:id="rId26"/>
    <p:sldId id="295" r:id="rId27"/>
    <p:sldId id="456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035" autoAdjust="0"/>
    <p:restoredTop sz="94660"/>
  </p:normalViewPr>
  <p:slideViewPr>
    <p:cSldViewPr snapToGrid="0">
      <p:cViewPr varScale="1">
        <p:scale>
          <a:sx n="78" d="100"/>
          <a:sy n="78" d="100"/>
        </p:scale>
        <p:origin x="51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978626-DD31-4803-A53B-B32B70F6F19C}" type="doc">
      <dgm:prSet loTypeId="urn:microsoft.com/office/officeart/2005/8/layout/hierarchy2" loCatId="hierarchy" qsTypeId="urn:microsoft.com/office/officeart/2005/8/quickstyle/3d1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8219E89B-03D3-429F-A3D5-8A7E5DDB177D}">
      <dgm:prSet phldrT="[Текст]" custT="1"/>
      <dgm:spPr/>
      <dgm:t>
        <a:bodyPr/>
        <a:lstStyle/>
        <a:p>
          <a:r>
            <a:rPr lang="ru-RU" sz="1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Суицидальное поведение</a:t>
          </a:r>
        </a:p>
      </dgm:t>
    </dgm:pt>
    <dgm:pt modelId="{D6F19A5D-557E-45FA-A975-11B815C9332B}" type="parTrans" cxnId="{816A3B30-086D-42E5-9F3E-7256D63A91FF}">
      <dgm:prSet/>
      <dgm:spPr/>
      <dgm:t>
        <a:bodyPr/>
        <a:lstStyle/>
        <a:p>
          <a:endParaRPr lang="ru-RU"/>
        </a:p>
      </dgm:t>
    </dgm:pt>
    <dgm:pt modelId="{B713C33A-76BB-4838-93B3-5C6A6A8EF8A3}" type="sibTrans" cxnId="{816A3B30-086D-42E5-9F3E-7256D63A91FF}">
      <dgm:prSet/>
      <dgm:spPr/>
      <dgm:t>
        <a:bodyPr/>
        <a:lstStyle/>
        <a:p>
          <a:endParaRPr lang="ru-RU"/>
        </a:p>
      </dgm:t>
    </dgm:pt>
    <dgm:pt modelId="{0B778459-F0EA-413C-B29F-9AC388C1F52B}">
      <dgm:prSet phldrT="[Текст]" custT="1"/>
      <dgm:spPr/>
      <dgm:t>
        <a:bodyPr/>
        <a:lstStyle/>
        <a:p>
          <a:r>
            <a:rPr lang="ru-RU" sz="1400" b="1">
              <a:latin typeface="Times New Roman" panose="02020603050405020304" pitchFamily="18" charset="0"/>
              <a:cs typeface="Times New Roman" panose="02020603050405020304" pitchFamily="18" charset="0"/>
            </a:rPr>
            <a:t>Внутренние формы</a:t>
          </a:r>
        </a:p>
      </dgm:t>
    </dgm:pt>
    <dgm:pt modelId="{72E8FDF2-3FF7-41AF-91DD-E13AEBD00D85}" type="parTrans" cxnId="{79DA1476-91ED-49F5-8EF6-79BE82C79AAE}">
      <dgm:prSet/>
      <dgm:spPr/>
      <dgm:t>
        <a:bodyPr/>
        <a:lstStyle/>
        <a:p>
          <a:endParaRPr lang="ru-RU"/>
        </a:p>
      </dgm:t>
    </dgm:pt>
    <dgm:pt modelId="{4157F7E1-AE3E-4EF0-BBF9-6723D50CD491}" type="sibTrans" cxnId="{79DA1476-91ED-49F5-8EF6-79BE82C79AAE}">
      <dgm:prSet/>
      <dgm:spPr/>
      <dgm:t>
        <a:bodyPr/>
        <a:lstStyle/>
        <a:p>
          <a:endParaRPr lang="ru-RU"/>
        </a:p>
      </dgm:t>
    </dgm:pt>
    <dgm:pt modelId="{2926B067-459F-428F-92A4-7AA1C2A55355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Пассивные суицидальные мысли</a:t>
          </a:r>
        </a:p>
      </dgm:t>
    </dgm:pt>
    <dgm:pt modelId="{5EFA977A-161D-4E2D-8DB9-86D18BADE8B3}" type="parTrans" cxnId="{AB4E8777-9C16-4D35-858D-6CCB78FB2C71}">
      <dgm:prSet/>
      <dgm:spPr/>
      <dgm:t>
        <a:bodyPr/>
        <a:lstStyle/>
        <a:p>
          <a:endParaRPr lang="ru-RU"/>
        </a:p>
      </dgm:t>
    </dgm:pt>
    <dgm:pt modelId="{F4901FE3-9316-4839-8E1E-17683B87C583}" type="sibTrans" cxnId="{AB4E8777-9C16-4D35-858D-6CCB78FB2C71}">
      <dgm:prSet/>
      <dgm:spPr/>
      <dgm:t>
        <a:bodyPr/>
        <a:lstStyle/>
        <a:p>
          <a:endParaRPr lang="ru-RU"/>
        </a:p>
      </dgm:t>
    </dgm:pt>
    <dgm:pt modelId="{1C3945A9-F0AC-41EA-B882-C3F4D7A7AF7E}">
      <dgm:prSet phldrT="[Текст]" custT="1"/>
      <dgm:spPr/>
      <dgm:t>
        <a:bodyPr/>
        <a:lstStyle/>
        <a:p>
          <a:r>
            <a:rPr lang="ru-RU" sz="1400" b="1">
              <a:latin typeface="Times New Roman" panose="02020603050405020304" pitchFamily="18" charset="0"/>
              <a:cs typeface="Times New Roman" panose="02020603050405020304" pitchFamily="18" charset="0"/>
            </a:rPr>
            <a:t>Суицидальные замыслы</a:t>
          </a:r>
        </a:p>
      </dgm:t>
    </dgm:pt>
    <dgm:pt modelId="{D44DE417-1769-4924-8C88-53AD2EBD80DB}" type="parTrans" cxnId="{33E68128-1992-44EC-9F04-193419D051B3}">
      <dgm:prSet/>
      <dgm:spPr/>
      <dgm:t>
        <a:bodyPr/>
        <a:lstStyle/>
        <a:p>
          <a:endParaRPr lang="ru-RU"/>
        </a:p>
      </dgm:t>
    </dgm:pt>
    <dgm:pt modelId="{0872F39A-4CD8-4413-8DC8-5BA2F2FDD43B}" type="sibTrans" cxnId="{33E68128-1992-44EC-9F04-193419D051B3}">
      <dgm:prSet/>
      <dgm:spPr/>
      <dgm:t>
        <a:bodyPr/>
        <a:lstStyle/>
        <a:p>
          <a:endParaRPr lang="ru-RU"/>
        </a:p>
      </dgm:t>
    </dgm:pt>
    <dgm:pt modelId="{BBC430DE-AA7D-4037-8C15-7BDC11CB6DAD}">
      <dgm:prSet phldrT="[Текст]" custT="1"/>
      <dgm:spPr/>
      <dgm:t>
        <a:bodyPr/>
        <a:lstStyle/>
        <a:p>
          <a:r>
            <a:rPr lang="ru-RU" sz="1400" b="1">
              <a:latin typeface="Times New Roman" panose="02020603050405020304" pitchFamily="18" charset="0"/>
              <a:cs typeface="Times New Roman" panose="02020603050405020304" pitchFamily="18" charset="0"/>
            </a:rPr>
            <a:t>Внешние формы</a:t>
          </a:r>
        </a:p>
      </dgm:t>
    </dgm:pt>
    <dgm:pt modelId="{1D33BF29-6485-4BC0-B6DA-FEB5525F0A5F}" type="parTrans" cxnId="{72C4545B-DEAA-473E-97FA-9C6EC182D1AB}">
      <dgm:prSet/>
      <dgm:spPr/>
      <dgm:t>
        <a:bodyPr/>
        <a:lstStyle/>
        <a:p>
          <a:endParaRPr lang="ru-RU"/>
        </a:p>
      </dgm:t>
    </dgm:pt>
    <dgm:pt modelId="{AF9E3BC0-F107-411D-A429-B1F1DAB6C9C1}" type="sibTrans" cxnId="{72C4545B-DEAA-473E-97FA-9C6EC182D1AB}">
      <dgm:prSet/>
      <dgm:spPr/>
      <dgm:t>
        <a:bodyPr/>
        <a:lstStyle/>
        <a:p>
          <a:endParaRPr lang="ru-RU"/>
        </a:p>
      </dgm:t>
    </dgm:pt>
    <dgm:pt modelId="{8F1801D8-506C-4EA6-91EC-54FEFB019C88}">
      <dgm:prSet phldrT="[Текст]" custT="1"/>
      <dgm:spPr/>
      <dgm:t>
        <a:bodyPr/>
        <a:lstStyle/>
        <a:p>
          <a:r>
            <a:rPr lang="ru-RU" sz="1400" b="1">
              <a:latin typeface="Times New Roman" panose="02020603050405020304" pitchFamily="18" charset="0"/>
              <a:cs typeface="Times New Roman" panose="02020603050405020304" pitchFamily="18" charset="0"/>
            </a:rPr>
            <a:t>Суицидальные попытки</a:t>
          </a:r>
        </a:p>
      </dgm:t>
    </dgm:pt>
    <dgm:pt modelId="{9CFF28C3-83C0-4A51-8A84-6878EAD83C59}" type="parTrans" cxnId="{1D849A02-AC5B-47BC-BAAA-7332A0B28E39}">
      <dgm:prSet/>
      <dgm:spPr/>
      <dgm:t>
        <a:bodyPr/>
        <a:lstStyle/>
        <a:p>
          <a:endParaRPr lang="ru-RU"/>
        </a:p>
      </dgm:t>
    </dgm:pt>
    <dgm:pt modelId="{252A9709-66FD-497D-88BF-568EB8EDDB33}" type="sibTrans" cxnId="{1D849A02-AC5B-47BC-BAAA-7332A0B28E39}">
      <dgm:prSet/>
      <dgm:spPr/>
      <dgm:t>
        <a:bodyPr/>
        <a:lstStyle/>
        <a:p>
          <a:endParaRPr lang="ru-RU"/>
        </a:p>
      </dgm:t>
    </dgm:pt>
    <dgm:pt modelId="{1B19D00B-FC8C-4959-ADAD-C3C49C44F500}">
      <dgm:prSet custT="1"/>
      <dgm:spPr/>
      <dgm:t>
        <a:bodyPr/>
        <a:lstStyle/>
        <a:p>
          <a:r>
            <a:rPr lang="ru-RU" sz="1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Антивитальные</a:t>
          </a:r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переживания</a:t>
          </a:r>
        </a:p>
      </dgm:t>
    </dgm:pt>
    <dgm:pt modelId="{22424C94-7A1F-49A0-AD1C-077A0C763395}" type="parTrans" cxnId="{3CD81D8D-2D2D-4BD6-B5DB-1230B7E1CDAF}">
      <dgm:prSet/>
      <dgm:spPr/>
      <dgm:t>
        <a:bodyPr/>
        <a:lstStyle/>
        <a:p>
          <a:endParaRPr lang="ru-RU"/>
        </a:p>
      </dgm:t>
    </dgm:pt>
    <dgm:pt modelId="{72753C82-A98E-4DD7-8228-81CFCD935487}" type="sibTrans" cxnId="{3CD81D8D-2D2D-4BD6-B5DB-1230B7E1CDAF}">
      <dgm:prSet/>
      <dgm:spPr/>
      <dgm:t>
        <a:bodyPr/>
        <a:lstStyle/>
        <a:p>
          <a:endParaRPr lang="ru-RU"/>
        </a:p>
      </dgm:t>
    </dgm:pt>
    <dgm:pt modelId="{71E86960-17C1-4D38-BCC0-E9D0004DBFBA}">
      <dgm:prSet custT="1"/>
      <dgm:spPr/>
      <dgm:t>
        <a:bodyPr/>
        <a:lstStyle/>
        <a:p>
          <a:r>
            <a:rPr lang="ru-RU" sz="1400" b="1">
              <a:latin typeface="Times New Roman" panose="02020603050405020304" pitchFamily="18" charset="0"/>
              <a:cs typeface="Times New Roman" panose="02020603050405020304" pitchFamily="18" charset="0"/>
            </a:rPr>
            <a:t>Суицидальные намерения</a:t>
          </a:r>
        </a:p>
      </dgm:t>
    </dgm:pt>
    <dgm:pt modelId="{1A6A974A-9CD4-4D7A-B462-08B808EB3C80}" type="parTrans" cxnId="{D20BAB4F-7572-48F3-B59C-15BB09313D0E}">
      <dgm:prSet/>
      <dgm:spPr/>
      <dgm:t>
        <a:bodyPr/>
        <a:lstStyle/>
        <a:p>
          <a:endParaRPr lang="ru-RU"/>
        </a:p>
      </dgm:t>
    </dgm:pt>
    <dgm:pt modelId="{A0240888-6E51-42CB-81A6-D91792BE00B7}" type="sibTrans" cxnId="{D20BAB4F-7572-48F3-B59C-15BB09313D0E}">
      <dgm:prSet/>
      <dgm:spPr/>
      <dgm:t>
        <a:bodyPr/>
        <a:lstStyle/>
        <a:p>
          <a:endParaRPr lang="ru-RU"/>
        </a:p>
      </dgm:t>
    </dgm:pt>
    <dgm:pt modelId="{843926A7-31E0-40A4-A5C1-408DC53AB540}">
      <dgm:prSet custT="1"/>
      <dgm:spPr/>
      <dgm:t>
        <a:bodyPr/>
        <a:lstStyle/>
        <a:p>
          <a:r>
            <a:rPr lang="ru-RU" sz="1400" b="1">
              <a:latin typeface="Times New Roman" panose="02020603050405020304" pitchFamily="18" charset="0"/>
              <a:cs typeface="Times New Roman" panose="02020603050405020304" pitchFamily="18" charset="0"/>
            </a:rPr>
            <a:t>Завершенные суициды</a:t>
          </a:r>
        </a:p>
      </dgm:t>
    </dgm:pt>
    <dgm:pt modelId="{27FF0B49-C1D2-4E1B-9D15-42D85AB1773C}" type="parTrans" cxnId="{A27C1EEE-6AF1-4F29-8109-D530FFAD1DF3}">
      <dgm:prSet/>
      <dgm:spPr/>
      <dgm:t>
        <a:bodyPr/>
        <a:lstStyle/>
        <a:p>
          <a:endParaRPr lang="ru-RU"/>
        </a:p>
      </dgm:t>
    </dgm:pt>
    <dgm:pt modelId="{595F256A-AAF6-4EB5-B041-5950D6DCACED}" type="sibTrans" cxnId="{A27C1EEE-6AF1-4F29-8109-D530FFAD1DF3}">
      <dgm:prSet/>
      <dgm:spPr/>
      <dgm:t>
        <a:bodyPr/>
        <a:lstStyle/>
        <a:p>
          <a:endParaRPr lang="ru-RU"/>
        </a:p>
      </dgm:t>
    </dgm:pt>
    <dgm:pt modelId="{09D90946-71E1-4745-BEC0-C5A03B170ECD}" type="pres">
      <dgm:prSet presAssocID="{5D978626-DD31-4803-A53B-B32B70F6F19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1E5CDD0-35D3-478B-ADD3-22BC7AC16933}" type="pres">
      <dgm:prSet presAssocID="{8219E89B-03D3-429F-A3D5-8A7E5DDB177D}" presName="root1" presStyleCnt="0"/>
      <dgm:spPr/>
    </dgm:pt>
    <dgm:pt modelId="{9ED7790B-4237-49A7-9B12-090815FFAF75}" type="pres">
      <dgm:prSet presAssocID="{8219E89B-03D3-429F-A3D5-8A7E5DDB177D}" presName="LevelOneTextNode" presStyleLbl="node0" presStyleIdx="0" presStyleCnt="1" custScaleX="201387" custScaleY="215581" custLinFactY="-27728" custLinFactNeighborX="4513" custLinFactNeighborY="-100000">
        <dgm:presLayoutVars>
          <dgm:chPref val="3"/>
        </dgm:presLayoutVars>
      </dgm:prSet>
      <dgm:spPr/>
    </dgm:pt>
    <dgm:pt modelId="{7042BC1B-4983-4473-BB11-F37FE45B08CE}" type="pres">
      <dgm:prSet presAssocID="{8219E89B-03D3-429F-A3D5-8A7E5DDB177D}" presName="level2hierChild" presStyleCnt="0"/>
      <dgm:spPr/>
    </dgm:pt>
    <dgm:pt modelId="{0BACE782-7BC5-4EE1-91E4-420263F80C16}" type="pres">
      <dgm:prSet presAssocID="{72E8FDF2-3FF7-41AF-91DD-E13AEBD00D85}" presName="conn2-1" presStyleLbl="parChTrans1D2" presStyleIdx="0" presStyleCnt="2"/>
      <dgm:spPr/>
    </dgm:pt>
    <dgm:pt modelId="{4B566777-8356-4E9E-884E-7336B81C14B6}" type="pres">
      <dgm:prSet presAssocID="{72E8FDF2-3FF7-41AF-91DD-E13AEBD00D85}" presName="connTx" presStyleLbl="parChTrans1D2" presStyleIdx="0" presStyleCnt="2"/>
      <dgm:spPr/>
    </dgm:pt>
    <dgm:pt modelId="{881FF9F8-FE98-45F8-BA59-9CCB872791D0}" type="pres">
      <dgm:prSet presAssocID="{0B778459-F0EA-413C-B29F-9AC388C1F52B}" presName="root2" presStyleCnt="0"/>
      <dgm:spPr/>
    </dgm:pt>
    <dgm:pt modelId="{693E9644-CA9F-45A6-82FF-E2DAD3800AA9}" type="pres">
      <dgm:prSet presAssocID="{0B778459-F0EA-413C-B29F-9AC388C1F52B}" presName="LevelTwoTextNode" presStyleLbl="node2" presStyleIdx="0" presStyleCnt="2" custScaleX="135035" custScaleY="149310" custLinFactNeighborX="-5981" custLinFactNeighborY="6114">
        <dgm:presLayoutVars>
          <dgm:chPref val="3"/>
        </dgm:presLayoutVars>
      </dgm:prSet>
      <dgm:spPr/>
    </dgm:pt>
    <dgm:pt modelId="{6AEE67F4-BAB5-4072-A752-1BB7A3BC4CA2}" type="pres">
      <dgm:prSet presAssocID="{0B778459-F0EA-413C-B29F-9AC388C1F52B}" presName="level3hierChild" presStyleCnt="0"/>
      <dgm:spPr/>
    </dgm:pt>
    <dgm:pt modelId="{DCB61BF8-43E1-4097-879B-78AACFC47275}" type="pres">
      <dgm:prSet presAssocID="{22424C94-7A1F-49A0-AD1C-077A0C763395}" presName="conn2-1" presStyleLbl="parChTrans1D3" presStyleIdx="0" presStyleCnt="6"/>
      <dgm:spPr/>
    </dgm:pt>
    <dgm:pt modelId="{F08C3A35-163C-49B9-BC69-8711C699DF66}" type="pres">
      <dgm:prSet presAssocID="{22424C94-7A1F-49A0-AD1C-077A0C763395}" presName="connTx" presStyleLbl="parChTrans1D3" presStyleIdx="0" presStyleCnt="6"/>
      <dgm:spPr/>
    </dgm:pt>
    <dgm:pt modelId="{4ABA4F49-7E26-4112-99DA-AF446EA4C373}" type="pres">
      <dgm:prSet presAssocID="{1B19D00B-FC8C-4959-ADAD-C3C49C44F500}" presName="root2" presStyleCnt="0"/>
      <dgm:spPr/>
    </dgm:pt>
    <dgm:pt modelId="{7255043B-96D3-4CF1-81E8-D2A0DA2DE165}" type="pres">
      <dgm:prSet presAssocID="{1B19D00B-FC8C-4959-ADAD-C3C49C44F500}" presName="LevelTwoTextNode" presStyleLbl="node3" presStyleIdx="0" presStyleCnt="6" custScaleX="318805">
        <dgm:presLayoutVars>
          <dgm:chPref val="3"/>
        </dgm:presLayoutVars>
      </dgm:prSet>
      <dgm:spPr/>
    </dgm:pt>
    <dgm:pt modelId="{08330E26-F232-4468-AE82-6B8CE408591E}" type="pres">
      <dgm:prSet presAssocID="{1B19D00B-FC8C-4959-ADAD-C3C49C44F500}" presName="level3hierChild" presStyleCnt="0"/>
      <dgm:spPr/>
    </dgm:pt>
    <dgm:pt modelId="{E4AA3C06-7F30-4AB9-8ED1-0C5C85C6BF90}" type="pres">
      <dgm:prSet presAssocID="{5EFA977A-161D-4E2D-8DB9-86D18BADE8B3}" presName="conn2-1" presStyleLbl="parChTrans1D3" presStyleIdx="1" presStyleCnt="6"/>
      <dgm:spPr/>
    </dgm:pt>
    <dgm:pt modelId="{3DA4DEC8-F4FF-4C8F-B3AE-6214C01795B8}" type="pres">
      <dgm:prSet presAssocID="{5EFA977A-161D-4E2D-8DB9-86D18BADE8B3}" presName="connTx" presStyleLbl="parChTrans1D3" presStyleIdx="1" presStyleCnt="6"/>
      <dgm:spPr/>
    </dgm:pt>
    <dgm:pt modelId="{672F520D-D243-4689-80E3-3100E4EC1DD5}" type="pres">
      <dgm:prSet presAssocID="{2926B067-459F-428F-92A4-7AA1C2A55355}" presName="root2" presStyleCnt="0"/>
      <dgm:spPr/>
    </dgm:pt>
    <dgm:pt modelId="{608EFFB5-A8D1-4BC4-80A9-5A3E1356CBE5}" type="pres">
      <dgm:prSet presAssocID="{2926B067-459F-428F-92A4-7AA1C2A55355}" presName="LevelTwoTextNode" presStyleLbl="node3" presStyleIdx="1" presStyleCnt="6" custScaleX="316895">
        <dgm:presLayoutVars>
          <dgm:chPref val="3"/>
        </dgm:presLayoutVars>
      </dgm:prSet>
      <dgm:spPr/>
    </dgm:pt>
    <dgm:pt modelId="{C99A0C75-D8D3-4B8A-AE3C-6303A2AD9A7A}" type="pres">
      <dgm:prSet presAssocID="{2926B067-459F-428F-92A4-7AA1C2A55355}" presName="level3hierChild" presStyleCnt="0"/>
      <dgm:spPr/>
    </dgm:pt>
    <dgm:pt modelId="{0665EAA3-1628-4378-9D40-EF2734F538DF}" type="pres">
      <dgm:prSet presAssocID="{D44DE417-1769-4924-8C88-53AD2EBD80DB}" presName="conn2-1" presStyleLbl="parChTrans1D3" presStyleIdx="2" presStyleCnt="6"/>
      <dgm:spPr/>
    </dgm:pt>
    <dgm:pt modelId="{5FED9377-3F33-43C8-8381-802A91EDFC9C}" type="pres">
      <dgm:prSet presAssocID="{D44DE417-1769-4924-8C88-53AD2EBD80DB}" presName="connTx" presStyleLbl="parChTrans1D3" presStyleIdx="2" presStyleCnt="6"/>
      <dgm:spPr/>
    </dgm:pt>
    <dgm:pt modelId="{6802C80D-05CB-4FB1-B26A-EDFBFA44B3B5}" type="pres">
      <dgm:prSet presAssocID="{1C3945A9-F0AC-41EA-B882-C3F4D7A7AF7E}" presName="root2" presStyleCnt="0"/>
      <dgm:spPr/>
    </dgm:pt>
    <dgm:pt modelId="{737C60A3-B36A-45C8-8F5B-C99C171E4070}" type="pres">
      <dgm:prSet presAssocID="{1C3945A9-F0AC-41EA-B882-C3F4D7A7AF7E}" presName="LevelTwoTextNode" presStyleLbl="node3" presStyleIdx="2" presStyleCnt="6" custScaleX="320057">
        <dgm:presLayoutVars>
          <dgm:chPref val="3"/>
        </dgm:presLayoutVars>
      </dgm:prSet>
      <dgm:spPr/>
    </dgm:pt>
    <dgm:pt modelId="{58EDD21D-FE4F-4F16-8EE9-005B6D158041}" type="pres">
      <dgm:prSet presAssocID="{1C3945A9-F0AC-41EA-B882-C3F4D7A7AF7E}" presName="level3hierChild" presStyleCnt="0"/>
      <dgm:spPr/>
    </dgm:pt>
    <dgm:pt modelId="{CCCE190F-B536-4D99-ABAE-29DD01E56E0D}" type="pres">
      <dgm:prSet presAssocID="{1A6A974A-9CD4-4D7A-B462-08B808EB3C80}" presName="conn2-1" presStyleLbl="parChTrans1D3" presStyleIdx="3" presStyleCnt="6"/>
      <dgm:spPr/>
    </dgm:pt>
    <dgm:pt modelId="{2FFC46EA-2BFF-4612-B6E7-43D29EBE5BD1}" type="pres">
      <dgm:prSet presAssocID="{1A6A974A-9CD4-4D7A-B462-08B808EB3C80}" presName="connTx" presStyleLbl="parChTrans1D3" presStyleIdx="3" presStyleCnt="6"/>
      <dgm:spPr/>
    </dgm:pt>
    <dgm:pt modelId="{1E49F2B7-65B8-4CB6-BA55-E59516643DD9}" type="pres">
      <dgm:prSet presAssocID="{71E86960-17C1-4D38-BCC0-E9D0004DBFBA}" presName="root2" presStyleCnt="0"/>
      <dgm:spPr/>
    </dgm:pt>
    <dgm:pt modelId="{17D271EA-D2AD-456C-BFAD-B2FFFB81D82B}" type="pres">
      <dgm:prSet presAssocID="{71E86960-17C1-4D38-BCC0-E9D0004DBFBA}" presName="LevelTwoTextNode" presStyleLbl="node3" presStyleIdx="3" presStyleCnt="6" custScaleX="320057">
        <dgm:presLayoutVars>
          <dgm:chPref val="3"/>
        </dgm:presLayoutVars>
      </dgm:prSet>
      <dgm:spPr/>
    </dgm:pt>
    <dgm:pt modelId="{EE55DC94-D311-4479-9434-E54A547A0DB7}" type="pres">
      <dgm:prSet presAssocID="{71E86960-17C1-4D38-BCC0-E9D0004DBFBA}" presName="level3hierChild" presStyleCnt="0"/>
      <dgm:spPr/>
    </dgm:pt>
    <dgm:pt modelId="{6A965604-F0F0-42D4-A000-C291A69DE6BE}" type="pres">
      <dgm:prSet presAssocID="{1D33BF29-6485-4BC0-B6DA-FEB5525F0A5F}" presName="conn2-1" presStyleLbl="parChTrans1D2" presStyleIdx="1" presStyleCnt="2"/>
      <dgm:spPr/>
    </dgm:pt>
    <dgm:pt modelId="{A10F123F-096F-4504-B744-6CA9041A27C3}" type="pres">
      <dgm:prSet presAssocID="{1D33BF29-6485-4BC0-B6DA-FEB5525F0A5F}" presName="connTx" presStyleLbl="parChTrans1D2" presStyleIdx="1" presStyleCnt="2"/>
      <dgm:spPr/>
    </dgm:pt>
    <dgm:pt modelId="{70FEFF1B-F9A0-4492-A7FF-DB1D3A6B1065}" type="pres">
      <dgm:prSet presAssocID="{BBC430DE-AA7D-4037-8C15-7BDC11CB6DAD}" presName="root2" presStyleCnt="0"/>
      <dgm:spPr/>
    </dgm:pt>
    <dgm:pt modelId="{51C28C19-9581-48D5-AB08-A87802B8E54B}" type="pres">
      <dgm:prSet presAssocID="{BBC430DE-AA7D-4037-8C15-7BDC11CB6DAD}" presName="LevelTwoTextNode" presStyleLbl="node2" presStyleIdx="1" presStyleCnt="2" custScaleX="134404" custScaleY="148150" custLinFactY="-8756" custLinFactNeighborX="-10025" custLinFactNeighborY="-100000">
        <dgm:presLayoutVars>
          <dgm:chPref val="3"/>
        </dgm:presLayoutVars>
      </dgm:prSet>
      <dgm:spPr/>
    </dgm:pt>
    <dgm:pt modelId="{8AB1D6EB-B43C-4942-A9D9-2F6B1EB6D8F0}" type="pres">
      <dgm:prSet presAssocID="{BBC430DE-AA7D-4037-8C15-7BDC11CB6DAD}" presName="level3hierChild" presStyleCnt="0"/>
      <dgm:spPr/>
    </dgm:pt>
    <dgm:pt modelId="{DF35A991-911A-422B-8235-685C4C0F5759}" type="pres">
      <dgm:prSet presAssocID="{9CFF28C3-83C0-4A51-8A84-6878EAD83C59}" presName="conn2-1" presStyleLbl="parChTrans1D3" presStyleIdx="4" presStyleCnt="6"/>
      <dgm:spPr/>
    </dgm:pt>
    <dgm:pt modelId="{5B50D5BB-C121-4413-9AB7-1616717C249A}" type="pres">
      <dgm:prSet presAssocID="{9CFF28C3-83C0-4A51-8A84-6878EAD83C59}" presName="connTx" presStyleLbl="parChTrans1D3" presStyleIdx="4" presStyleCnt="6"/>
      <dgm:spPr/>
    </dgm:pt>
    <dgm:pt modelId="{2E24EA68-8137-42B9-8637-30EEE7E1ADF8}" type="pres">
      <dgm:prSet presAssocID="{8F1801D8-506C-4EA6-91EC-54FEFB019C88}" presName="root2" presStyleCnt="0"/>
      <dgm:spPr/>
    </dgm:pt>
    <dgm:pt modelId="{8DF8E9B4-FA6A-4271-9829-39B219A23639}" type="pres">
      <dgm:prSet presAssocID="{8F1801D8-506C-4EA6-91EC-54FEFB019C88}" presName="LevelTwoTextNode" presStyleLbl="node3" presStyleIdx="4" presStyleCnt="6" custScaleX="321608">
        <dgm:presLayoutVars>
          <dgm:chPref val="3"/>
        </dgm:presLayoutVars>
      </dgm:prSet>
      <dgm:spPr/>
    </dgm:pt>
    <dgm:pt modelId="{5D96EB4C-10A8-406A-A18C-6A631E2E7CC6}" type="pres">
      <dgm:prSet presAssocID="{8F1801D8-506C-4EA6-91EC-54FEFB019C88}" presName="level3hierChild" presStyleCnt="0"/>
      <dgm:spPr/>
    </dgm:pt>
    <dgm:pt modelId="{AE9CE514-6591-4181-B3C3-918974F9E70D}" type="pres">
      <dgm:prSet presAssocID="{27FF0B49-C1D2-4E1B-9D15-42D85AB1773C}" presName="conn2-1" presStyleLbl="parChTrans1D3" presStyleIdx="5" presStyleCnt="6"/>
      <dgm:spPr/>
    </dgm:pt>
    <dgm:pt modelId="{8E5264DF-F205-4148-9DDE-9862072CFF9E}" type="pres">
      <dgm:prSet presAssocID="{27FF0B49-C1D2-4E1B-9D15-42D85AB1773C}" presName="connTx" presStyleLbl="parChTrans1D3" presStyleIdx="5" presStyleCnt="6"/>
      <dgm:spPr/>
    </dgm:pt>
    <dgm:pt modelId="{AE9E9367-4E5A-4A55-8AF8-3B085017238D}" type="pres">
      <dgm:prSet presAssocID="{843926A7-31E0-40A4-A5C1-408DC53AB540}" presName="root2" presStyleCnt="0"/>
      <dgm:spPr/>
    </dgm:pt>
    <dgm:pt modelId="{C4E0C522-8154-4A5C-BB33-0EB5D7404899}" type="pres">
      <dgm:prSet presAssocID="{843926A7-31E0-40A4-A5C1-408DC53AB540}" presName="LevelTwoTextNode" presStyleLbl="node3" presStyleIdx="5" presStyleCnt="6" custScaleX="322236">
        <dgm:presLayoutVars>
          <dgm:chPref val="3"/>
        </dgm:presLayoutVars>
      </dgm:prSet>
      <dgm:spPr/>
    </dgm:pt>
    <dgm:pt modelId="{651DCCEC-DA8E-4644-AD44-C4DA19430BFA}" type="pres">
      <dgm:prSet presAssocID="{843926A7-31E0-40A4-A5C1-408DC53AB540}" presName="level3hierChild" presStyleCnt="0"/>
      <dgm:spPr/>
    </dgm:pt>
  </dgm:ptLst>
  <dgm:cxnLst>
    <dgm:cxn modelId="{1D849A02-AC5B-47BC-BAAA-7332A0B28E39}" srcId="{BBC430DE-AA7D-4037-8C15-7BDC11CB6DAD}" destId="{8F1801D8-506C-4EA6-91EC-54FEFB019C88}" srcOrd="0" destOrd="0" parTransId="{9CFF28C3-83C0-4A51-8A84-6878EAD83C59}" sibTransId="{252A9709-66FD-497D-88BF-568EB8EDDB33}"/>
    <dgm:cxn modelId="{65AB6B0B-EA1E-4332-B7C1-4CF4A58CE5D3}" type="presOf" srcId="{8F1801D8-506C-4EA6-91EC-54FEFB019C88}" destId="{8DF8E9B4-FA6A-4271-9829-39B219A23639}" srcOrd="0" destOrd="0" presId="urn:microsoft.com/office/officeart/2005/8/layout/hierarchy2"/>
    <dgm:cxn modelId="{3CA67E0D-275B-41D4-AA0C-525D4BFC78EC}" type="presOf" srcId="{843926A7-31E0-40A4-A5C1-408DC53AB540}" destId="{C4E0C522-8154-4A5C-BB33-0EB5D7404899}" srcOrd="0" destOrd="0" presId="urn:microsoft.com/office/officeart/2005/8/layout/hierarchy2"/>
    <dgm:cxn modelId="{606DE10F-F412-4C46-9011-DE66FE4C9D9B}" type="presOf" srcId="{9CFF28C3-83C0-4A51-8A84-6878EAD83C59}" destId="{5B50D5BB-C121-4413-9AB7-1616717C249A}" srcOrd="1" destOrd="0" presId="urn:microsoft.com/office/officeart/2005/8/layout/hierarchy2"/>
    <dgm:cxn modelId="{71119F10-89FD-479F-9331-DB2E0D034456}" type="presOf" srcId="{1A6A974A-9CD4-4D7A-B462-08B808EB3C80}" destId="{CCCE190F-B536-4D99-ABAE-29DD01E56E0D}" srcOrd="0" destOrd="0" presId="urn:microsoft.com/office/officeart/2005/8/layout/hierarchy2"/>
    <dgm:cxn modelId="{0CABD919-33F4-4695-835A-22C661F36E66}" type="presOf" srcId="{72E8FDF2-3FF7-41AF-91DD-E13AEBD00D85}" destId="{4B566777-8356-4E9E-884E-7336B81C14B6}" srcOrd="1" destOrd="0" presId="urn:microsoft.com/office/officeart/2005/8/layout/hierarchy2"/>
    <dgm:cxn modelId="{33E68128-1992-44EC-9F04-193419D051B3}" srcId="{0B778459-F0EA-413C-B29F-9AC388C1F52B}" destId="{1C3945A9-F0AC-41EA-B882-C3F4D7A7AF7E}" srcOrd="2" destOrd="0" parTransId="{D44DE417-1769-4924-8C88-53AD2EBD80DB}" sibTransId="{0872F39A-4CD8-4413-8DC8-5BA2F2FDD43B}"/>
    <dgm:cxn modelId="{63782530-E095-46BE-BDB3-9EFDB45A78C8}" type="presOf" srcId="{1A6A974A-9CD4-4D7A-B462-08B808EB3C80}" destId="{2FFC46EA-2BFF-4612-B6E7-43D29EBE5BD1}" srcOrd="1" destOrd="0" presId="urn:microsoft.com/office/officeart/2005/8/layout/hierarchy2"/>
    <dgm:cxn modelId="{816A3B30-086D-42E5-9F3E-7256D63A91FF}" srcId="{5D978626-DD31-4803-A53B-B32B70F6F19C}" destId="{8219E89B-03D3-429F-A3D5-8A7E5DDB177D}" srcOrd="0" destOrd="0" parTransId="{D6F19A5D-557E-45FA-A975-11B815C9332B}" sibTransId="{B713C33A-76BB-4838-93B3-5C6A6A8EF8A3}"/>
    <dgm:cxn modelId="{72C4545B-DEAA-473E-97FA-9C6EC182D1AB}" srcId="{8219E89B-03D3-429F-A3D5-8A7E5DDB177D}" destId="{BBC430DE-AA7D-4037-8C15-7BDC11CB6DAD}" srcOrd="1" destOrd="0" parTransId="{1D33BF29-6485-4BC0-B6DA-FEB5525F0A5F}" sibTransId="{AF9E3BC0-F107-411D-A429-B1F1DAB6C9C1}"/>
    <dgm:cxn modelId="{49EB1A43-417B-4190-AE6D-6B5C37B5AAA1}" type="presOf" srcId="{27FF0B49-C1D2-4E1B-9D15-42D85AB1773C}" destId="{AE9CE514-6591-4181-B3C3-918974F9E70D}" srcOrd="0" destOrd="0" presId="urn:microsoft.com/office/officeart/2005/8/layout/hierarchy2"/>
    <dgm:cxn modelId="{B5EE396B-6641-4B3C-80F2-7A28AD050B05}" type="presOf" srcId="{0B778459-F0EA-413C-B29F-9AC388C1F52B}" destId="{693E9644-CA9F-45A6-82FF-E2DAD3800AA9}" srcOrd="0" destOrd="0" presId="urn:microsoft.com/office/officeart/2005/8/layout/hierarchy2"/>
    <dgm:cxn modelId="{D20BAB4F-7572-48F3-B59C-15BB09313D0E}" srcId="{0B778459-F0EA-413C-B29F-9AC388C1F52B}" destId="{71E86960-17C1-4D38-BCC0-E9D0004DBFBA}" srcOrd="3" destOrd="0" parTransId="{1A6A974A-9CD4-4D7A-B462-08B808EB3C80}" sibTransId="{A0240888-6E51-42CB-81A6-D91792BE00B7}"/>
    <dgm:cxn modelId="{79DA1476-91ED-49F5-8EF6-79BE82C79AAE}" srcId="{8219E89B-03D3-429F-A3D5-8A7E5DDB177D}" destId="{0B778459-F0EA-413C-B29F-9AC388C1F52B}" srcOrd="0" destOrd="0" parTransId="{72E8FDF2-3FF7-41AF-91DD-E13AEBD00D85}" sibTransId="{4157F7E1-AE3E-4EF0-BBF9-6723D50CD491}"/>
    <dgm:cxn modelId="{40EEFA76-5C0D-43C0-9A1C-EB3CF447EF4E}" type="presOf" srcId="{9CFF28C3-83C0-4A51-8A84-6878EAD83C59}" destId="{DF35A991-911A-422B-8235-685C4C0F5759}" srcOrd="0" destOrd="0" presId="urn:microsoft.com/office/officeart/2005/8/layout/hierarchy2"/>
    <dgm:cxn modelId="{AB4E8777-9C16-4D35-858D-6CCB78FB2C71}" srcId="{0B778459-F0EA-413C-B29F-9AC388C1F52B}" destId="{2926B067-459F-428F-92A4-7AA1C2A55355}" srcOrd="1" destOrd="0" parTransId="{5EFA977A-161D-4E2D-8DB9-86D18BADE8B3}" sibTransId="{F4901FE3-9316-4839-8E1E-17683B87C583}"/>
    <dgm:cxn modelId="{384EC877-B624-48FB-9BA5-C5A7969B8C55}" type="presOf" srcId="{22424C94-7A1F-49A0-AD1C-077A0C763395}" destId="{F08C3A35-163C-49B9-BC69-8711C699DF66}" srcOrd="1" destOrd="0" presId="urn:microsoft.com/office/officeart/2005/8/layout/hierarchy2"/>
    <dgm:cxn modelId="{3441B358-53F4-422E-9CBC-006D4417BBB3}" type="presOf" srcId="{2926B067-459F-428F-92A4-7AA1C2A55355}" destId="{608EFFB5-A8D1-4BC4-80A9-5A3E1356CBE5}" srcOrd="0" destOrd="0" presId="urn:microsoft.com/office/officeart/2005/8/layout/hierarchy2"/>
    <dgm:cxn modelId="{C9381859-F6C9-4249-8201-1960A2F9D012}" type="presOf" srcId="{5EFA977A-161D-4E2D-8DB9-86D18BADE8B3}" destId="{3DA4DEC8-F4FF-4C8F-B3AE-6214C01795B8}" srcOrd="1" destOrd="0" presId="urn:microsoft.com/office/officeart/2005/8/layout/hierarchy2"/>
    <dgm:cxn modelId="{D9851E7D-9496-4743-A02A-C9075CDA0262}" type="presOf" srcId="{27FF0B49-C1D2-4E1B-9D15-42D85AB1773C}" destId="{8E5264DF-F205-4148-9DDE-9862072CFF9E}" srcOrd="1" destOrd="0" presId="urn:microsoft.com/office/officeart/2005/8/layout/hierarchy2"/>
    <dgm:cxn modelId="{345D0B7F-946F-41E3-9F27-F31CBB23D06B}" type="presOf" srcId="{1D33BF29-6485-4BC0-B6DA-FEB5525F0A5F}" destId="{6A965604-F0F0-42D4-A000-C291A69DE6BE}" srcOrd="0" destOrd="0" presId="urn:microsoft.com/office/officeart/2005/8/layout/hierarchy2"/>
    <dgm:cxn modelId="{41F5F880-04A4-455B-91F2-32A84D8AD353}" type="presOf" srcId="{1D33BF29-6485-4BC0-B6DA-FEB5525F0A5F}" destId="{A10F123F-096F-4504-B744-6CA9041A27C3}" srcOrd="1" destOrd="0" presId="urn:microsoft.com/office/officeart/2005/8/layout/hierarchy2"/>
    <dgm:cxn modelId="{3C5CC487-B319-478A-9316-5198DE42B362}" type="presOf" srcId="{BBC430DE-AA7D-4037-8C15-7BDC11CB6DAD}" destId="{51C28C19-9581-48D5-AB08-A87802B8E54B}" srcOrd="0" destOrd="0" presId="urn:microsoft.com/office/officeart/2005/8/layout/hierarchy2"/>
    <dgm:cxn modelId="{3CD81D8D-2D2D-4BD6-B5DB-1230B7E1CDAF}" srcId="{0B778459-F0EA-413C-B29F-9AC388C1F52B}" destId="{1B19D00B-FC8C-4959-ADAD-C3C49C44F500}" srcOrd="0" destOrd="0" parTransId="{22424C94-7A1F-49A0-AD1C-077A0C763395}" sibTransId="{72753C82-A98E-4DD7-8228-81CFCD935487}"/>
    <dgm:cxn modelId="{1B3DB0A2-393D-494E-8A6C-3CCB471510BB}" type="presOf" srcId="{1C3945A9-F0AC-41EA-B882-C3F4D7A7AF7E}" destId="{737C60A3-B36A-45C8-8F5B-C99C171E4070}" srcOrd="0" destOrd="0" presId="urn:microsoft.com/office/officeart/2005/8/layout/hierarchy2"/>
    <dgm:cxn modelId="{25ADD8A2-3E99-4A6B-9EC1-3E3B6FA4D17B}" type="presOf" srcId="{71E86960-17C1-4D38-BCC0-E9D0004DBFBA}" destId="{17D271EA-D2AD-456C-BFAD-B2FFFB81D82B}" srcOrd="0" destOrd="0" presId="urn:microsoft.com/office/officeart/2005/8/layout/hierarchy2"/>
    <dgm:cxn modelId="{F626D3B7-E1AD-48AD-9FB7-6472F0FEDBF0}" type="presOf" srcId="{5D978626-DD31-4803-A53B-B32B70F6F19C}" destId="{09D90946-71E1-4745-BEC0-C5A03B170ECD}" srcOrd="0" destOrd="0" presId="urn:microsoft.com/office/officeart/2005/8/layout/hierarchy2"/>
    <dgm:cxn modelId="{C74088C0-DC90-492A-8F6A-F36E4272DF32}" type="presOf" srcId="{22424C94-7A1F-49A0-AD1C-077A0C763395}" destId="{DCB61BF8-43E1-4097-879B-78AACFC47275}" srcOrd="0" destOrd="0" presId="urn:microsoft.com/office/officeart/2005/8/layout/hierarchy2"/>
    <dgm:cxn modelId="{AF64E3C9-9A8B-41F5-96CF-6EA9A0CB51C3}" type="presOf" srcId="{1B19D00B-FC8C-4959-ADAD-C3C49C44F500}" destId="{7255043B-96D3-4CF1-81E8-D2A0DA2DE165}" srcOrd="0" destOrd="0" presId="urn:microsoft.com/office/officeart/2005/8/layout/hierarchy2"/>
    <dgm:cxn modelId="{D1DA31D4-80E8-42CB-9D87-9754237E7CCE}" type="presOf" srcId="{72E8FDF2-3FF7-41AF-91DD-E13AEBD00D85}" destId="{0BACE782-7BC5-4EE1-91E4-420263F80C16}" srcOrd="0" destOrd="0" presId="urn:microsoft.com/office/officeart/2005/8/layout/hierarchy2"/>
    <dgm:cxn modelId="{EAE49CD5-186A-4548-844E-413029FA65FD}" type="presOf" srcId="{D44DE417-1769-4924-8C88-53AD2EBD80DB}" destId="{5FED9377-3F33-43C8-8381-802A91EDFC9C}" srcOrd="1" destOrd="0" presId="urn:microsoft.com/office/officeart/2005/8/layout/hierarchy2"/>
    <dgm:cxn modelId="{C79D5FD9-F399-4AE3-82F0-AAF588B565E3}" type="presOf" srcId="{D44DE417-1769-4924-8C88-53AD2EBD80DB}" destId="{0665EAA3-1628-4378-9D40-EF2734F538DF}" srcOrd="0" destOrd="0" presId="urn:microsoft.com/office/officeart/2005/8/layout/hierarchy2"/>
    <dgm:cxn modelId="{4C97C3E3-AA16-4B72-86D4-C54C27E4C557}" type="presOf" srcId="{8219E89B-03D3-429F-A3D5-8A7E5DDB177D}" destId="{9ED7790B-4237-49A7-9B12-090815FFAF75}" srcOrd="0" destOrd="0" presId="urn:microsoft.com/office/officeart/2005/8/layout/hierarchy2"/>
    <dgm:cxn modelId="{A27C1EEE-6AF1-4F29-8109-D530FFAD1DF3}" srcId="{BBC430DE-AA7D-4037-8C15-7BDC11CB6DAD}" destId="{843926A7-31E0-40A4-A5C1-408DC53AB540}" srcOrd="1" destOrd="0" parTransId="{27FF0B49-C1D2-4E1B-9D15-42D85AB1773C}" sibTransId="{595F256A-AAF6-4EB5-B041-5950D6DCACED}"/>
    <dgm:cxn modelId="{3AA7BBF4-9348-4E97-BF20-71AB0F6A21C8}" type="presOf" srcId="{5EFA977A-161D-4E2D-8DB9-86D18BADE8B3}" destId="{E4AA3C06-7F30-4AB9-8ED1-0C5C85C6BF90}" srcOrd="0" destOrd="0" presId="urn:microsoft.com/office/officeart/2005/8/layout/hierarchy2"/>
    <dgm:cxn modelId="{E47BCCAA-5F09-439E-87D2-9CD41F461287}" type="presParOf" srcId="{09D90946-71E1-4745-BEC0-C5A03B170ECD}" destId="{21E5CDD0-35D3-478B-ADD3-22BC7AC16933}" srcOrd="0" destOrd="0" presId="urn:microsoft.com/office/officeart/2005/8/layout/hierarchy2"/>
    <dgm:cxn modelId="{BF2BFB72-3162-431A-9179-428CB045E333}" type="presParOf" srcId="{21E5CDD0-35D3-478B-ADD3-22BC7AC16933}" destId="{9ED7790B-4237-49A7-9B12-090815FFAF75}" srcOrd="0" destOrd="0" presId="urn:microsoft.com/office/officeart/2005/8/layout/hierarchy2"/>
    <dgm:cxn modelId="{8E036F27-39B2-47DB-A5AB-648FBB218B02}" type="presParOf" srcId="{21E5CDD0-35D3-478B-ADD3-22BC7AC16933}" destId="{7042BC1B-4983-4473-BB11-F37FE45B08CE}" srcOrd="1" destOrd="0" presId="urn:microsoft.com/office/officeart/2005/8/layout/hierarchy2"/>
    <dgm:cxn modelId="{E37F1680-D64D-47DA-9C2B-85842CC1893B}" type="presParOf" srcId="{7042BC1B-4983-4473-BB11-F37FE45B08CE}" destId="{0BACE782-7BC5-4EE1-91E4-420263F80C16}" srcOrd="0" destOrd="0" presId="urn:microsoft.com/office/officeart/2005/8/layout/hierarchy2"/>
    <dgm:cxn modelId="{DE3A9872-ACEF-408A-999A-DE89E3AD1D50}" type="presParOf" srcId="{0BACE782-7BC5-4EE1-91E4-420263F80C16}" destId="{4B566777-8356-4E9E-884E-7336B81C14B6}" srcOrd="0" destOrd="0" presId="urn:microsoft.com/office/officeart/2005/8/layout/hierarchy2"/>
    <dgm:cxn modelId="{1474217A-DE36-4872-BF11-8D0F58F81217}" type="presParOf" srcId="{7042BC1B-4983-4473-BB11-F37FE45B08CE}" destId="{881FF9F8-FE98-45F8-BA59-9CCB872791D0}" srcOrd="1" destOrd="0" presId="urn:microsoft.com/office/officeart/2005/8/layout/hierarchy2"/>
    <dgm:cxn modelId="{CE5ACB6A-9C76-4ABF-AD0C-1BD9014A5C7C}" type="presParOf" srcId="{881FF9F8-FE98-45F8-BA59-9CCB872791D0}" destId="{693E9644-CA9F-45A6-82FF-E2DAD3800AA9}" srcOrd="0" destOrd="0" presId="urn:microsoft.com/office/officeart/2005/8/layout/hierarchy2"/>
    <dgm:cxn modelId="{3C82760F-4350-4481-B073-973395857AA7}" type="presParOf" srcId="{881FF9F8-FE98-45F8-BA59-9CCB872791D0}" destId="{6AEE67F4-BAB5-4072-A752-1BB7A3BC4CA2}" srcOrd="1" destOrd="0" presId="urn:microsoft.com/office/officeart/2005/8/layout/hierarchy2"/>
    <dgm:cxn modelId="{5BE36FC5-5657-4FF8-B920-5FC9A33F2991}" type="presParOf" srcId="{6AEE67F4-BAB5-4072-A752-1BB7A3BC4CA2}" destId="{DCB61BF8-43E1-4097-879B-78AACFC47275}" srcOrd="0" destOrd="0" presId="urn:microsoft.com/office/officeart/2005/8/layout/hierarchy2"/>
    <dgm:cxn modelId="{D72AD781-99CE-4401-9718-59C24E66EE87}" type="presParOf" srcId="{DCB61BF8-43E1-4097-879B-78AACFC47275}" destId="{F08C3A35-163C-49B9-BC69-8711C699DF66}" srcOrd="0" destOrd="0" presId="urn:microsoft.com/office/officeart/2005/8/layout/hierarchy2"/>
    <dgm:cxn modelId="{03C36ABF-02CF-482C-A73C-D976390279E2}" type="presParOf" srcId="{6AEE67F4-BAB5-4072-A752-1BB7A3BC4CA2}" destId="{4ABA4F49-7E26-4112-99DA-AF446EA4C373}" srcOrd="1" destOrd="0" presId="urn:microsoft.com/office/officeart/2005/8/layout/hierarchy2"/>
    <dgm:cxn modelId="{980C3FA0-0917-437B-A2AB-D07B62F4BEE7}" type="presParOf" srcId="{4ABA4F49-7E26-4112-99DA-AF446EA4C373}" destId="{7255043B-96D3-4CF1-81E8-D2A0DA2DE165}" srcOrd="0" destOrd="0" presId="urn:microsoft.com/office/officeart/2005/8/layout/hierarchy2"/>
    <dgm:cxn modelId="{89B02F3B-4415-4AC7-A53B-76A8FB0618F5}" type="presParOf" srcId="{4ABA4F49-7E26-4112-99DA-AF446EA4C373}" destId="{08330E26-F232-4468-AE82-6B8CE408591E}" srcOrd="1" destOrd="0" presId="urn:microsoft.com/office/officeart/2005/8/layout/hierarchy2"/>
    <dgm:cxn modelId="{97DA0D42-37F0-4FB3-B0FB-2F5CD55A7BD4}" type="presParOf" srcId="{6AEE67F4-BAB5-4072-A752-1BB7A3BC4CA2}" destId="{E4AA3C06-7F30-4AB9-8ED1-0C5C85C6BF90}" srcOrd="2" destOrd="0" presId="urn:microsoft.com/office/officeart/2005/8/layout/hierarchy2"/>
    <dgm:cxn modelId="{22AC433B-A3FF-44B5-A705-35EB2E070A6A}" type="presParOf" srcId="{E4AA3C06-7F30-4AB9-8ED1-0C5C85C6BF90}" destId="{3DA4DEC8-F4FF-4C8F-B3AE-6214C01795B8}" srcOrd="0" destOrd="0" presId="urn:microsoft.com/office/officeart/2005/8/layout/hierarchy2"/>
    <dgm:cxn modelId="{8D9759DC-D53C-4D57-90DA-A5C9059E5EAD}" type="presParOf" srcId="{6AEE67F4-BAB5-4072-A752-1BB7A3BC4CA2}" destId="{672F520D-D243-4689-80E3-3100E4EC1DD5}" srcOrd="3" destOrd="0" presId="urn:microsoft.com/office/officeart/2005/8/layout/hierarchy2"/>
    <dgm:cxn modelId="{B2CF9EC9-95E3-4FB5-A11F-AAE1CC74338C}" type="presParOf" srcId="{672F520D-D243-4689-80E3-3100E4EC1DD5}" destId="{608EFFB5-A8D1-4BC4-80A9-5A3E1356CBE5}" srcOrd="0" destOrd="0" presId="urn:microsoft.com/office/officeart/2005/8/layout/hierarchy2"/>
    <dgm:cxn modelId="{E1ADB7FF-BBB3-4625-BFAC-4F2F3D1FDDF4}" type="presParOf" srcId="{672F520D-D243-4689-80E3-3100E4EC1DD5}" destId="{C99A0C75-D8D3-4B8A-AE3C-6303A2AD9A7A}" srcOrd="1" destOrd="0" presId="urn:microsoft.com/office/officeart/2005/8/layout/hierarchy2"/>
    <dgm:cxn modelId="{9FDA6522-79FF-4A0F-8D89-C7640262FB8E}" type="presParOf" srcId="{6AEE67F4-BAB5-4072-A752-1BB7A3BC4CA2}" destId="{0665EAA3-1628-4378-9D40-EF2734F538DF}" srcOrd="4" destOrd="0" presId="urn:microsoft.com/office/officeart/2005/8/layout/hierarchy2"/>
    <dgm:cxn modelId="{AFD2A052-AC24-4716-A277-838568CFC198}" type="presParOf" srcId="{0665EAA3-1628-4378-9D40-EF2734F538DF}" destId="{5FED9377-3F33-43C8-8381-802A91EDFC9C}" srcOrd="0" destOrd="0" presId="urn:microsoft.com/office/officeart/2005/8/layout/hierarchy2"/>
    <dgm:cxn modelId="{2B397FDC-0456-412A-A12F-F086CBD58019}" type="presParOf" srcId="{6AEE67F4-BAB5-4072-A752-1BB7A3BC4CA2}" destId="{6802C80D-05CB-4FB1-B26A-EDFBFA44B3B5}" srcOrd="5" destOrd="0" presId="urn:microsoft.com/office/officeart/2005/8/layout/hierarchy2"/>
    <dgm:cxn modelId="{BE432914-CB32-4126-82C8-AB936C99B68C}" type="presParOf" srcId="{6802C80D-05CB-4FB1-B26A-EDFBFA44B3B5}" destId="{737C60A3-B36A-45C8-8F5B-C99C171E4070}" srcOrd="0" destOrd="0" presId="urn:microsoft.com/office/officeart/2005/8/layout/hierarchy2"/>
    <dgm:cxn modelId="{A685449A-43AB-4B45-9A68-7723EC9AF73F}" type="presParOf" srcId="{6802C80D-05CB-4FB1-B26A-EDFBFA44B3B5}" destId="{58EDD21D-FE4F-4F16-8EE9-005B6D158041}" srcOrd="1" destOrd="0" presId="urn:microsoft.com/office/officeart/2005/8/layout/hierarchy2"/>
    <dgm:cxn modelId="{9BB5FAC1-191E-400E-8756-1FA0711229D9}" type="presParOf" srcId="{6AEE67F4-BAB5-4072-A752-1BB7A3BC4CA2}" destId="{CCCE190F-B536-4D99-ABAE-29DD01E56E0D}" srcOrd="6" destOrd="0" presId="urn:microsoft.com/office/officeart/2005/8/layout/hierarchy2"/>
    <dgm:cxn modelId="{08E1A0B7-FB84-462C-9D1A-20303D22DB33}" type="presParOf" srcId="{CCCE190F-B536-4D99-ABAE-29DD01E56E0D}" destId="{2FFC46EA-2BFF-4612-B6E7-43D29EBE5BD1}" srcOrd="0" destOrd="0" presId="urn:microsoft.com/office/officeart/2005/8/layout/hierarchy2"/>
    <dgm:cxn modelId="{6ECCBC66-E091-49A2-BEBF-7115EF7F630E}" type="presParOf" srcId="{6AEE67F4-BAB5-4072-A752-1BB7A3BC4CA2}" destId="{1E49F2B7-65B8-4CB6-BA55-E59516643DD9}" srcOrd="7" destOrd="0" presId="urn:microsoft.com/office/officeart/2005/8/layout/hierarchy2"/>
    <dgm:cxn modelId="{DC2C9EF5-0BBD-4E6F-882F-484198AC88B4}" type="presParOf" srcId="{1E49F2B7-65B8-4CB6-BA55-E59516643DD9}" destId="{17D271EA-D2AD-456C-BFAD-B2FFFB81D82B}" srcOrd="0" destOrd="0" presId="urn:microsoft.com/office/officeart/2005/8/layout/hierarchy2"/>
    <dgm:cxn modelId="{FCCEEBDB-F816-46D9-970C-D2244A42C377}" type="presParOf" srcId="{1E49F2B7-65B8-4CB6-BA55-E59516643DD9}" destId="{EE55DC94-D311-4479-9434-E54A547A0DB7}" srcOrd="1" destOrd="0" presId="urn:microsoft.com/office/officeart/2005/8/layout/hierarchy2"/>
    <dgm:cxn modelId="{7AE08792-E4FC-4649-8973-E2B2C380F864}" type="presParOf" srcId="{7042BC1B-4983-4473-BB11-F37FE45B08CE}" destId="{6A965604-F0F0-42D4-A000-C291A69DE6BE}" srcOrd="2" destOrd="0" presId="urn:microsoft.com/office/officeart/2005/8/layout/hierarchy2"/>
    <dgm:cxn modelId="{5E98F604-9F06-4BB1-A937-25ADBAD24F3C}" type="presParOf" srcId="{6A965604-F0F0-42D4-A000-C291A69DE6BE}" destId="{A10F123F-096F-4504-B744-6CA9041A27C3}" srcOrd="0" destOrd="0" presId="urn:microsoft.com/office/officeart/2005/8/layout/hierarchy2"/>
    <dgm:cxn modelId="{5F3037AA-ACEE-47E6-99F5-6B1EE71BCD1F}" type="presParOf" srcId="{7042BC1B-4983-4473-BB11-F37FE45B08CE}" destId="{70FEFF1B-F9A0-4492-A7FF-DB1D3A6B1065}" srcOrd="3" destOrd="0" presId="urn:microsoft.com/office/officeart/2005/8/layout/hierarchy2"/>
    <dgm:cxn modelId="{90B7BF4B-E4D9-4F28-A222-70F9AAD1BBF3}" type="presParOf" srcId="{70FEFF1B-F9A0-4492-A7FF-DB1D3A6B1065}" destId="{51C28C19-9581-48D5-AB08-A87802B8E54B}" srcOrd="0" destOrd="0" presId="urn:microsoft.com/office/officeart/2005/8/layout/hierarchy2"/>
    <dgm:cxn modelId="{13C1D946-C097-48F7-9737-881E995614B2}" type="presParOf" srcId="{70FEFF1B-F9A0-4492-A7FF-DB1D3A6B1065}" destId="{8AB1D6EB-B43C-4942-A9D9-2F6B1EB6D8F0}" srcOrd="1" destOrd="0" presId="urn:microsoft.com/office/officeart/2005/8/layout/hierarchy2"/>
    <dgm:cxn modelId="{50D70574-E9D0-4D6D-AA3A-8EEB2FBC5B8A}" type="presParOf" srcId="{8AB1D6EB-B43C-4942-A9D9-2F6B1EB6D8F0}" destId="{DF35A991-911A-422B-8235-685C4C0F5759}" srcOrd="0" destOrd="0" presId="urn:microsoft.com/office/officeart/2005/8/layout/hierarchy2"/>
    <dgm:cxn modelId="{C10A9B84-B92D-4DE8-8051-433581A9CEAA}" type="presParOf" srcId="{DF35A991-911A-422B-8235-685C4C0F5759}" destId="{5B50D5BB-C121-4413-9AB7-1616717C249A}" srcOrd="0" destOrd="0" presId="urn:microsoft.com/office/officeart/2005/8/layout/hierarchy2"/>
    <dgm:cxn modelId="{A810474F-8E05-47C4-ACA2-277086CC5643}" type="presParOf" srcId="{8AB1D6EB-B43C-4942-A9D9-2F6B1EB6D8F0}" destId="{2E24EA68-8137-42B9-8637-30EEE7E1ADF8}" srcOrd="1" destOrd="0" presId="urn:microsoft.com/office/officeart/2005/8/layout/hierarchy2"/>
    <dgm:cxn modelId="{76FC4703-17C4-48C7-93BB-851CF9A49666}" type="presParOf" srcId="{2E24EA68-8137-42B9-8637-30EEE7E1ADF8}" destId="{8DF8E9B4-FA6A-4271-9829-39B219A23639}" srcOrd="0" destOrd="0" presId="urn:microsoft.com/office/officeart/2005/8/layout/hierarchy2"/>
    <dgm:cxn modelId="{0D037FE3-FC0D-4840-AE68-3C0FF7767741}" type="presParOf" srcId="{2E24EA68-8137-42B9-8637-30EEE7E1ADF8}" destId="{5D96EB4C-10A8-406A-A18C-6A631E2E7CC6}" srcOrd="1" destOrd="0" presId="urn:microsoft.com/office/officeart/2005/8/layout/hierarchy2"/>
    <dgm:cxn modelId="{D9E94D17-3A87-4D62-A92D-E97DCE51D17C}" type="presParOf" srcId="{8AB1D6EB-B43C-4942-A9D9-2F6B1EB6D8F0}" destId="{AE9CE514-6591-4181-B3C3-918974F9E70D}" srcOrd="2" destOrd="0" presId="urn:microsoft.com/office/officeart/2005/8/layout/hierarchy2"/>
    <dgm:cxn modelId="{BA561EDD-C451-445F-AEE8-B25B1632CF63}" type="presParOf" srcId="{AE9CE514-6591-4181-B3C3-918974F9E70D}" destId="{8E5264DF-F205-4148-9DDE-9862072CFF9E}" srcOrd="0" destOrd="0" presId="urn:microsoft.com/office/officeart/2005/8/layout/hierarchy2"/>
    <dgm:cxn modelId="{3CA38BCF-AB6D-4C34-A734-6FDD90CC8182}" type="presParOf" srcId="{8AB1D6EB-B43C-4942-A9D9-2F6B1EB6D8F0}" destId="{AE9E9367-4E5A-4A55-8AF8-3B085017238D}" srcOrd="3" destOrd="0" presId="urn:microsoft.com/office/officeart/2005/8/layout/hierarchy2"/>
    <dgm:cxn modelId="{F0FDFAD8-2922-4316-92E2-BB3519E8DECC}" type="presParOf" srcId="{AE9E9367-4E5A-4A55-8AF8-3B085017238D}" destId="{C4E0C522-8154-4A5C-BB33-0EB5D7404899}" srcOrd="0" destOrd="0" presId="urn:microsoft.com/office/officeart/2005/8/layout/hierarchy2"/>
    <dgm:cxn modelId="{CACE59BA-ED3E-410C-8063-1428D9F01BC3}" type="presParOf" srcId="{AE9E9367-4E5A-4A55-8AF8-3B085017238D}" destId="{651DCCEC-DA8E-4644-AD44-C4DA19430BF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D7790B-4237-49A7-9B12-090815FFAF75}">
      <dsp:nvSpPr>
        <dsp:cNvPr id="0" name=""/>
        <dsp:cNvSpPr/>
      </dsp:nvSpPr>
      <dsp:spPr>
        <a:xfrm>
          <a:off x="75210" y="1608295"/>
          <a:ext cx="3326494" cy="17804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Суицидальное поведение</a:t>
          </a:r>
        </a:p>
      </dsp:txBody>
      <dsp:txXfrm>
        <a:off x="127358" y="1660443"/>
        <a:ext cx="3222198" cy="1676178"/>
      </dsp:txXfrm>
    </dsp:sp>
    <dsp:sp modelId="{0BACE782-7BC5-4EE1-91E4-420263F80C16}">
      <dsp:nvSpPr>
        <dsp:cNvPr id="0" name=""/>
        <dsp:cNvSpPr/>
      </dsp:nvSpPr>
      <dsp:spPr>
        <a:xfrm rot="19618150">
          <a:off x="3354725" y="2328029"/>
          <a:ext cx="581334" cy="24125"/>
        </a:xfrm>
        <a:custGeom>
          <a:avLst/>
          <a:gdLst/>
          <a:ahLst/>
          <a:cxnLst/>
          <a:rect l="0" t="0" r="0" b="0"/>
          <a:pathLst>
            <a:path>
              <a:moveTo>
                <a:pt x="0" y="12062"/>
              </a:moveTo>
              <a:lnTo>
                <a:pt x="581334" y="12062"/>
              </a:lnTo>
            </a:path>
          </a:pathLst>
        </a:custGeom>
        <a:noFill/>
        <a:ln w="1905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3630859" y="2325559"/>
        <a:ext cx="29066" cy="29066"/>
      </dsp:txXfrm>
    </dsp:sp>
    <dsp:sp modelId="{693E9644-CA9F-45A6-82FF-E2DAD3800AA9}">
      <dsp:nvSpPr>
        <dsp:cNvPr id="0" name=""/>
        <dsp:cNvSpPr/>
      </dsp:nvSpPr>
      <dsp:spPr>
        <a:xfrm>
          <a:off x="3889082" y="1565080"/>
          <a:ext cx="2230497" cy="12331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Внутренние формы</a:t>
          </a:r>
        </a:p>
      </dsp:txBody>
      <dsp:txXfrm>
        <a:off x="3925200" y="1601198"/>
        <a:ext cx="2158261" cy="1160909"/>
      </dsp:txXfrm>
    </dsp:sp>
    <dsp:sp modelId="{DCB61BF8-43E1-4097-879B-78AACFC47275}">
      <dsp:nvSpPr>
        <dsp:cNvPr id="0" name=""/>
        <dsp:cNvSpPr/>
      </dsp:nvSpPr>
      <dsp:spPr>
        <a:xfrm rot="17834540">
          <a:off x="5669730" y="1432006"/>
          <a:ext cx="1659207" cy="24125"/>
        </a:xfrm>
        <a:custGeom>
          <a:avLst/>
          <a:gdLst/>
          <a:ahLst/>
          <a:cxnLst/>
          <a:rect l="0" t="0" r="0" b="0"/>
          <a:pathLst>
            <a:path>
              <a:moveTo>
                <a:pt x="0" y="12062"/>
              </a:moveTo>
              <a:lnTo>
                <a:pt x="1659207" y="12062"/>
              </a:lnTo>
            </a:path>
          </a:pathLst>
        </a:custGeom>
        <a:noFill/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6457854" y="1402589"/>
        <a:ext cx="82960" cy="82960"/>
      </dsp:txXfrm>
    </dsp:sp>
    <dsp:sp modelId="{7255043B-96D3-4CF1-81E8-D2A0DA2DE165}">
      <dsp:nvSpPr>
        <dsp:cNvPr id="0" name=""/>
        <dsp:cNvSpPr/>
      </dsp:nvSpPr>
      <dsp:spPr>
        <a:xfrm>
          <a:off x="6879089" y="293539"/>
          <a:ext cx="5265995" cy="8258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Антивитальные</a:t>
          </a: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переживания</a:t>
          </a:r>
        </a:p>
      </dsp:txBody>
      <dsp:txXfrm>
        <a:off x="6903279" y="317729"/>
        <a:ext cx="5217615" cy="777515"/>
      </dsp:txXfrm>
    </dsp:sp>
    <dsp:sp modelId="{E4AA3C06-7F30-4AB9-8ED1-0C5C85C6BF90}">
      <dsp:nvSpPr>
        <dsp:cNvPr id="0" name=""/>
        <dsp:cNvSpPr/>
      </dsp:nvSpPr>
      <dsp:spPr>
        <a:xfrm rot="19519605">
          <a:off x="6037575" y="1906897"/>
          <a:ext cx="923518" cy="24125"/>
        </a:xfrm>
        <a:custGeom>
          <a:avLst/>
          <a:gdLst/>
          <a:ahLst/>
          <a:cxnLst/>
          <a:rect l="0" t="0" r="0" b="0"/>
          <a:pathLst>
            <a:path>
              <a:moveTo>
                <a:pt x="0" y="12062"/>
              </a:moveTo>
              <a:lnTo>
                <a:pt x="923518" y="12062"/>
              </a:lnTo>
            </a:path>
          </a:pathLst>
        </a:custGeom>
        <a:noFill/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6476246" y="1895872"/>
        <a:ext cx="46175" cy="46175"/>
      </dsp:txXfrm>
    </dsp:sp>
    <dsp:sp modelId="{608EFFB5-A8D1-4BC4-80A9-5A3E1356CBE5}">
      <dsp:nvSpPr>
        <dsp:cNvPr id="0" name=""/>
        <dsp:cNvSpPr/>
      </dsp:nvSpPr>
      <dsp:spPr>
        <a:xfrm>
          <a:off x="6879089" y="1243319"/>
          <a:ext cx="5234446" cy="8258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Пассивные суицидальные мысли</a:t>
          </a:r>
        </a:p>
      </dsp:txBody>
      <dsp:txXfrm>
        <a:off x="6903279" y="1267509"/>
        <a:ext cx="5186066" cy="777515"/>
      </dsp:txXfrm>
    </dsp:sp>
    <dsp:sp modelId="{0665EAA3-1628-4378-9D40-EF2734F538DF}">
      <dsp:nvSpPr>
        <dsp:cNvPr id="0" name=""/>
        <dsp:cNvSpPr/>
      </dsp:nvSpPr>
      <dsp:spPr>
        <a:xfrm rot="1751720">
          <a:off x="6064315" y="2381787"/>
          <a:ext cx="870038" cy="24125"/>
        </a:xfrm>
        <a:custGeom>
          <a:avLst/>
          <a:gdLst/>
          <a:ahLst/>
          <a:cxnLst/>
          <a:rect l="0" t="0" r="0" b="0"/>
          <a:pathLst>
            <a:path>
              <a:moveTo>
                <a:pt x="0" y="12062"/>
              </a:moveTo>
              <a:lnTo>
                <a:pt x="870038" y="12062"/>
              </a:lnTo>
            </a:path>
          </a:pathLst>
        </a:custGeom>
        <a:noFill/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6477583" y="2372099"/>
        <a:ext cx="43501" cy="43501"/>
      </dsp:txXfrm>
    </dsp:sp>
    <dsp:sp modelId="{737C60A3-B36A-45C8-8F5B-C99C171E4070}">
      <dsp:nvSpPr>
        <dsp:cNvPr id="0" name=""/>
        <dsp:cNvSpPr/>
      </dsp:nvSpPr>
      <dsp:spPr>
        <a:xfrm>
          <a:off x="6879089" y="2193099"/>
          <a:ext cx="5286675" cy="8258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Суицидальные замыслы</a:t>
          </a:r>
        </a:p>
      </dsp:txBody>
      <dsp:txXfrm>
        <a:off x="6903279" y="2217289"/>
        <a:ext cx="5238295" cy="777515"/>
      </dsp:txXfrm>
    </dsp:sp>
    <dsp:sp modelId="{CCCE190F-B536-4D99-ABAE-29DD01E56E0D}">
      <dsp:nvSpPr>
        <dsp:cNvPr id="0" name=""/>
        <dsp:cNvSpPr/>
      </dsp:nvSpPr>
      <dsp:spPr>
        <a:xfrm rot="3664227">
          <a:off x="5714284" y="2856677"/>
          <a:ext cx="1570099" cy="24125"/>
        </a:xfrm>
        <a:custGeom>
          <a:avLst/>
          <a:gdLst/>
          <a:ahLst/>
          <a:cxnLst/>
          <a:rect l="0" t="0" r="0" b="0"/>
          <a:pathLst>
            <a:path>
              <a:moveTo>
                <a:pt x="0" y="12062"/>
              </a:moveTo>
              <a:lnTo>
                <a:pt x="1570099" y="12062"/>
              </a:lnTo>
            </a:path>
          </a:pathLst>
        </a:custGeom>
        <a:noFill/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6460082" y="2829488"/>
        <a:ext cx="78504" cy="78504"/>
      </dsp:txXfrm>
    </dsp:sp>
    <dsp:sp modelId="{17D271EA-D2AD-456C-BFAD-B2FFFB81D82B}">
      <dsp:nvSpPr>
        <dsp:cNvPr id="0" name=""/>
        <dsp:cNvSpPr/>
      </dsp:nvSpPr>
      <dsp:spPr>
        <a:xfrm>
          <a:off x="6879089" y="3142880"/>
          <a:ext cx="5286675" cy="8258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Суицидальные намерения</a:t>
          </a:r>
        </a:p>
      </dsp:txBody>
      <dsp:txXfrm>
        <a:off x="6903279" y="3167070"/>
        <a:ext cx="5238295" cy="777515"/>
      </dsp:txXfrm>
    </dsp:sp>
    <dsp:sp modelId="{6A965604-F0F0-42D4-A000-C291A69DE6BE}">
      <dsp:nvSpPr>
        <dsp:cNvPr id="0" name=""/>
        <dsp:cNvSpPr/>
      </dsp:nvSpPr>
      <dsp:spPr>
        <a:xfrm rot="4507673">
          <a:off x="2792670" y="3278347"/>
          <a:ext cx="1638647" cy="24125"/>
        </a:xfrm>
        <a:custGeom>
          <a:avLst/>
          <a:gdLst/>
          <a:ahLst/>
          <a:cxnLst/>
          <a:rect l="0" t="0" r="0" b="0"/>
          <a:pathLst>
            <a:path>
              <a:moveTo>
                <a:pt x="0" y="12062"/>
              </a:moveTo>
              <a:lnTo>
                <a:pt x="1638647" y="12062"/>
              </a:lnTo>
            </a:path>
          </a:pathLst>
        </a:custGeom>
        <a:noFill/>
        <a:ln w="1905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3571027" y="3249443"/>
        <a:ext cx="81932" cy="81932"/>
      </dsp:txXfrm>
    </dsp:sp>
    <dsp:sp modelId="{51C28C19-9581-48D5-AB08-A87802B8E54B}">
      <dsp:nvSpPr>
        <dsp:cNvPr id="0" name=""/>
        <dsp:cNvSpPr/>
      </dsp:nvSpPr>
      <dsp:spPr>
        <a:xfrm>
          <a:off x="3822283" y="3470504"/>
          <a:ext cx="2220074" cy="12235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Внешние формы</a:t>
          </a:r>
        </a:p>
      </dsp:txBody>
      <dsp:txXfrm>
        <a:off x="3858120" y="3506341"/>
        <a:ext cx="2148400" cy="1151890"/>
      </dsp:txXfrm>
    </dsp:sp>
    <dsp:sp modelId="{DF35A991-911A-422B-8235-685C4C0F5759}">
      <dsp:nvSpPr>
        <dsp:cNvPr id="0" name=""/>
        <dsp:cNvSpPr/>
      </dsp:nvSpPr>
      <dsp:spPr>
        <a:xfrm rot="1627574">
          <a:off x="5991296" y="4281884"/>
          <a:ext cx="928432" cy="24125"/>
        </a:xfrm>
        <a:custGeom>
          <a:avLst/>
          <a:gdLst/>
          <a:ahLst/>
          <a:cxnLst/>
          <a:rect l="0" t="0" r="0" b="0"/>
          <a:pathLst>
            <a:path>
              <a:moveTo>
                <a:pt x="0" y="12062"/>
              </a:moveTo>
              <a:lnTo>
                <a:pt x="928432" y="12062"/>
              </a:lnTo>
            </a:path>
          </a:pathLst>
        </a:custGeom>
        <a:noFill/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6432301" y="4270737"/>
        <a:ext cx="46421" cy="46421"/>
      </dsp:txXfrm>
    </dsp:sp>
    <dsp:sp modelId="{8DF8E9B4-FA6A-4271-9829-39B219A23639}">
      <dsp:nvSpPr>
        <dsp:cNvPr id="0" name=""/>
        <dsp:cNvSpPr/>
      </dsp:nvSpPr>
      <dsp:spPr>
        <a:xfrm>
          <a:off x="6868666" y="4092660"/>
          <a:ext cx="5312295" cy="8258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Суицидальные попытки</a:t>
          </a:r>
        </a:p>
      </dsp:txBody>
      <dsp:txXfrm>
        <a:off x="6892856" y="4116850"/>
        <a:ext cx="5263915" cy="777515"/>
      </dsp:txXfrm>
    </dsp:sp>
    <dsp:sp modelId="{AE9CE514-6591-4181-B3C3-918974F9E70D}">
      <dsp:nvSpPr>
        <dsp:cNvPr id="0" name=""/>
        <dsp:cNvSpPr/>
      </dsp:nvSpPr>
      <dsp:spPr>
        <a:xfrm rot="3537672">
          <a:off x="5654233" y="4756775"/>
          <a:ext cx="1602558" cy="24125"/>
        </a:xfrm>
        <a:custGeom>
          <a:avLst/>
          <a:gdLst/>
          <a:ahLst/>
          <a:cxnLst/>
          <a:rect l="0" t="0" r="0" b="0"/>
          <a:pathLst>
            <a:path>
              <a:moveTo>
                <a:pt x="0" y="12062"/>
              </a:moveTo>
              <a:lnTo>
                <a:pt x="1602558" y="12062"/>
              </a:lnTo>
            </a:path>
          </a:pathLst>
        </a:custGeom>
        <a:noFill/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6415448" y="4728774"/>
        <a:ext cx="80127" cy="80127"/>
      </dsp:txXfrm>
    </dsp:sp>
    <dsp:sp modelId="{C4E0C522-8154-4A5C-BB33-0EB5D7404899}">
      <dsp:nvSpPr>
        <dsp:cNvPr id="0" name=""/>
        <dsp:cNvSpPr/>
      </dsp:nvSpPr>
      <dsp:spPr>
        <a:xfrm>
          <a:off x="6868666" y="5042440"/>
          <a:ext cx="5322668" cy="8258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Завершенные суициды</a:t>
          </a:r>
        </a:p>
      </dsp:txBody>
      <dsp:txXfrm>
        <a:off x="6892856" y="5066630"/>
        <a:ext cx="5274288" cy="7775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9191D-1BB1-424D-8453-75D6EBE74DB0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9D509-B389-49F2-97C1-588C85DA4C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037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C2869-A7F7-47C7-B214-26FB9F05368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872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5D5D2C-AC21-5361-96C6-EFC2157A0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C1ECF21-5BD6-77C9-8DB2-C5A5D5A7C8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98D73B-9105-258A-4130-2C26980BF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6519B-6D2D-45D1-A569-17DAC87AE6F7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258396-49A5-4797-D6AD-605F89AA2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5F86C4-1E9A-569D-9C76-B02F3B4B6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F9B4-4555-4BAB-AAC9-2F897A0741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490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BF6208-3521-CF48-B9B7-2F1E1F51D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4D93738-188C-68CB-C169-FE9F7C484C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249A5B-CA52-35D1-228A-1585C3011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6519B-6D2D-45D1-A569-17DAC87AE6F7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AFD1FA-9B9F-9379-F3CD-C1661D8F4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485E7C-D86E-CCC1-2F75-FC2B829F3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F9B4-4555-4BAB-AAC9-2F897A0741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647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60480CA-9091-974A-6ED7-9A0A44ECC5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5A4B9B-F808-142B-7F73-56ECE7C66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5AF446-08AE-BC96-AF0C-036E9B76F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6519B-6D2D-45D1-A569-17DAC87AE6F7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965F7-7838-A63D-587D-412BFC1F6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6409BA-4E36-51F2-15E8-FA54CD1CE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F9B4-4555-4BAB-AAC9-2F897A0741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909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BE616B-20D7-4400-6146-905E2B1EA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D56A83-4C91-9902-0AD8-6B9C7A25D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F7F996-29F8-1F29-59EF-7A65DF06E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6519B-6D2D-45D1-A569-17DAC87AE6F7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1AC473-DE00-AAEC-5EB3-C4CC16A85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D479E6-9207-416D-DF01-B56ED011F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F9B4-4555-4BAB-AAC9-2F897A0741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914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3AEC81-82C5-F258-C895-B2F701B2E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827506-A88C-B057-88D5-F12AA09E69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073E77-D2EC-1F6E-864A-5D5ED9276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6519B-6D2D-45D1-A569-17DAC87AE6F7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C99055-6197-95D0-61D3-E960DFF1A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AED814-F0AC-784A-9DEB-46EB1CBB3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F9B4-4555-4BAB-AAC9-2F897A0741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6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F4982-DAE6-DD57-D15F-C6BCA5964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FD0E38-BA18-0A77-C94A-3DB0FE08C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CA3FFB-EB6E-4605-BBE2-F32C8EAC24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2FDD723-D9A6-9ACF-0D5A-884D0D86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6519B-6D2D-45D1-A569-17DAC87AE6F7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9372BA4-0841-0F23-209A-26B18B5FE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CA5D35-7560-9FF3-9D0A-DD12AC5CA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F9B4-4555-4BAB-AAC9-2F897A0741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9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297699-EAE9-EB4C-3E9E-F71C16580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A677F9-35AE-C520-27D6-18646BDD8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750D3F-FF9B-604D-5F0C-D7AD73FF5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425F3DD-5FF9-2C4E-FAC0-8146475EB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F61EF17-66B7-57F2-B940-E9D12F60B9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6BC34CE-EA67-95ED-7A91-50D4DC797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6519B-6D2D-45D1-A569-17DAC87AE6F7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B322470-3BF1-BC09-88D1-44911D08C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2CF9202-C561-894B-54F2-6E742FC5C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F9B4-4555-4BAB-AAC9-2F897A0741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359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14B43D-0367-6BFA-20EE-F85250E04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754716-B313-C994-73E5-8E9DE0454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6519B-6D2D-45D1-A569-17DAC87AE6F7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4E1ACC2-8ABA-0CAA-61EA-DCC1B671F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CC119C3-E0F2-6DDE-6F6B-86C940F93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F9B4-4555-4BAB-AAC9-2F897A0741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177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8483618-2A04-215D-6190-F1AB06E91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6519B-6D2D-45D1-A569-17DAC87AE6F7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90A6DF9-DE8E-D5CB-4148-029A9E4FD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BC77E2-4638-E598-278D-B63EE0CFB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F9B4-4555-4BAB-AAC9-2F897A0741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841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DF35A5-E851-2CA5-880F-C3D842D2F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BC0E5D-B5DC-1074-1072-5B07317BF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C2FC498-84D4-0D2D-9731-E3EBAEF6F8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E192A2-836B-D8CC-0129-0FF7C9076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6519B-6D2D-45D1-A569-17DAC87AE6F7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13B3FB-A9CC-E903-4325-746576F5C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F5A15C-1CFE-6B8A-2DFC-6E5D15F42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F9B4-4555-4BAB-AAC9-2F897A0741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384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A10D8A-F09D-E6E9-E604-CF6263674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D0F0618-7762-C373-33DF-E5DDC1E901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E2183E7-0C55-0AB7-C62C-C9A5B04215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ED9E5C-C44A-9C09-0990-177E0E06E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6519B-6D2D-45D1-A569-17DAC87AE6F7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F877B47-F6B0-A678-3E6C-FD03CF5A6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BC8681-5C3B-7DF1-1660-0D76EBE53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F9B4-4555-4BAB-AAC9-2F897A0741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151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543046-D6B3-55BB-4FBD-9E1B2047C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811A9D-F237-8306-AE23-333A159D3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E96203-0FCC-56AF-42BD-852FA7792B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D6519B-6D2D-45D1-A569-17DAC87AE6F7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BF548F-AEEE-13B8-D1B3-525F3D934D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B42AAE-7175-6019-AE75-7BA2BC2BDC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12F9B4-4555-4BAB-AAC9-2F897A0741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556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fif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Relationship Id="rId9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fif"/><Relationship Id="rId7" Type="http://schemas.openxmlformats.org/officeDocument/2006/relationships/image" Target="../media/image42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fif"/><Relationship Id="rId5" Type="http://schemas.openxmlformats.org/officeDocument/2006/relationships/image" Target="../media/image62.jfif"/><Relationship Id="rId4" Type="http://schemas.openxmlformats.org/officeDocument/2006/relationships/image" Target="../media/image61.jf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4D38D5-867D-4910-F8F5-D4878CBB28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Современные подходы работы </a:t>
            </a:r>
            <a:br>
              <a:rPr lang="ru-RU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3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аутодеструктивным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поведением человека</a:t>
            </a:r>
            <a:endParaRPr lang="ru-RU" sz="6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E2539E-1FA5-8D2B-428A-CCCB6042CB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80274" y="5035571"/>
            <a:ext cx="9144000" cy="1655762"/>
          </a:xfrm>
        </p:spPr>
        <p:txBody>
          <a:bodyPr>
            <a:normAutofit/>
          </a:bodyPr>
          <a:lstStyle/>
          <a:p>
            <a:pPr algn="r"/>
            <a:r>
              <a:rPr lang="ru-RU" sz="1800" b="1" dirty="0"/>
              <a:t>Садвакасова Зухра Маратовна – </a:t>
            </a:r>
          </a:p>
          <a:p>
            <a:pPr algn="r"/>
            <a:r>
              <a:rPr lang="ru-RU" sz="1800" dirty="0" err="1"/>
              <a:t>к.пед.н</a:t>
            </a:r>
            <a:r>
              <a:rPr lang="ru-RU" sz="1800" dirty="0"/>
              <a:t>., доцент, </a:t>
            </a:r>
            <a:r>
              <a:rPr lang="ru-RU" sz="1800" dirty="0" err="1"/>
              <a:t>и.о.профессора</a:t>
            </a:r>
            <a:endParaRPr lang="ru-RU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982141-8AAA-41C8-2795-2C88D76B7A9F}"/>
              </a:ext>
            </a:extLst>
          </p:cNvPr>
          <p:cNvSpPr txBox="1"/>
          <p:nvPr/>
        </p:nvSpPr>
        <p:spPr>
          <a:xfrm>
            <a:off x="2501326" y="442452"/>
            <a:ext cx="75983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Казахский национальный университет имени Аль-Фараби</a:t>
            </a: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Факультет философии и политологии </a:t>
            </a: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Кафедра  общей и прикладной психологии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850230-36F8-E760-66A3-CED8C8728BF2}"/>
              </a:ext>
            </a:extLst>
          </p:cNvPr>
          <p:cNvSpPr txBox="1"/>
          <p:nvPr/>
        </p:nvSpPr>
        <p:spPr>
          <a:xfrm>
            <a:off x="5200981" y="6322001"/>
            <a:ext cx="3651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Алматы, 1 ноября  2024 г.</a:t>
            </a:r>
          </a:p>
        </p:txBody>
      </p:sp>
      <p:pic>
        <p:nvPicPr>
          <p:cNvPr id="6" name="Picture 2" descr="Онлайн-тест на селфахрм">
            <a:extLst>
              <a:ext uri="{FF2B5EF4-FFF2-40B4-BE49-F238E27FC236}">
                <a16:creationId xmlns:a16="http://schemas.microsoft.com/office/drawing/2014/main" id="{17C66E43-EAD0-A0A8-51A0-4C5D583F1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53" y="3509963"/>
            <a:ext cx="3546495" cy="23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225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125" y="236538"/>
            <a:ext cx="10515600" cy="2063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Стратегии кризисного реагирования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(Марша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М.Лайнен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.с 514)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4907499"/>
              </p:ext>
            </p:extLst>
          </p:nvPr>
        </p:nvGraphicFramePr>
        <p:xfrm>
          <a:off x="138111" y="591629"/>
          <a:ext cx="11849102" cy="59768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65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84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753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Этапы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Содержание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9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ВНИМАНИЕ К АФФЕКТУ, А НЕ СОДЕРЖАНИЮ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Прием «Эмоциональная вентиляция»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9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ИЗУЧЕНИЕ ПРОБЛЕМЫ СЕЙЧАС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ru-RU" sz="12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Помочь человеку сосредоточиться на событиях, которые предшествовали эмоциональному состоянию.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Выявление ключевых эмоций вызывающие нынешние эмоции.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Подведение итогов и обобщение проблемы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9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СОСРЕДОТОЧЕНИЕ НА ПЕРЕНЕСЕНИЕ АФФЕКТА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ru-RU" sz="12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Смоделировать разделение проблемы на небольшие части и остановиться на одной из них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Специалист исполняет разные роли: учителя, консультанта, болельщика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Решение,</a:t>
                      </a:r>
                      <a:r>
                        <a:rPr lang="ru-RU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основанное на осваиваемых клиентом поведенческих навыках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Прогнозирование последствий различных планов действий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Прямая </a:t>
                      </a:r>
                      <a:r>
                        <a:rPr lang="ru-RU" sz="1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конфротация</a:t>
                      </a:r>
                      <a:r>
                        <a:rPr lang="ru-RU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 неадаптивными идеями или поведением клиента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Объяснение и подкрепление адаптивных реакций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Выявление факторов, препятствующих осуществлению продуктивных планов действий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9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СОСРЕДОТОЧЕНИЕ НА РЕШЕНИЕ ПРОБЛЕМЫ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Убеждение клиента в необходимости перенесения негативного аффекта (Мне очень жаль…, перетерпеть боль-единственный выход)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09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ПОМОЩЬ КЛИЕНТУ В ПРИНЯТИИ НА СЕБЯ ОБЯЗАТЕЛЬСТВА ПО ОПРЕДЕЛЕННОМУ ПЛАНУ ДЕЙСТВИ1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Убеждение клиента о согласии  с планом действий обеих сторон до следующего сеанса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Выработка</a:t>
                      </a:r>
                      <a:r>
                        <a:rPr lang="ru-RU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прозрачного контракта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Выполнение оговоренных действий, чтобы работать над выходом из кризиса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09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ОЦЕНКА СУИЦИДИАЛЬНОГО ПОТЕНЦИАЛА КЛИЕНТА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Переоценка</a:t>
                      </a:r>
                      <a:r>
                        <a:rPr lang="ru-RU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суицидального риска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Проверка смягчения кризиса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09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ПРЕДВИДЕНИЕ ВОЗМОЖНОСТИ ПОВТОРЕНИЯ КРИЗИСНОЙ РЕАКЦИИ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ru-RU" sz="12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Составление плана действий помогающие облегчению состояния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Запланировать стратегии совладания</a:t>
                      </a:r>
                      <a:r>
                        <a:rPr lang="ru-RU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 ними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958341" y="6552502"/>
            <a:ext cx="97634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Марша </a:t>
            </a:r>
            <a:r>
              <a:rPr lang="ru-RU" sz="1000" dirty="0" err="1"/>
              <a:t>М.Лайнен</a:t>
            </a:r>
            <a:r>
              <a:rPr lang="ru-RU" sz="1000" dirty="0"/>
              <a:t> Когнитивно-поведенческая терапия пограничного расстройства личности: Пер с англ.-М.: ООО «</a:t>
            </a:r>
            <a:r>
              <a:rPr lang="ru-RU" sz="1000" dirty="0" err="1"/>
              <a:t>И.Д.Вильямс</a:t>
            </a:r>
            <a:r>
              <a:rPr lang="ru-RU" sz="1000" dirty="0"/>
              <a:t>», 2015.-592с.</a:t>
            </a:r>
          </a:p>
        </p:txBody>
      </p:sp>
      <p:sp>
        <p:nvSpPr>
          <p:cNvPr id="6" name="AutoShape 4" descr="Когнитивно-поведенческая терапия пограничного расстройства личности, -  Марша Лайне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250" y="236538"/>
            <a:ext cx="1240939" cy="133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151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4379E0-E81B-7497-D053-4373DE987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7077" y="238539"/>
            <a:ext cx="7303935" cy="1434415"/>
          </a:xfrm>
        </p:spPr>
        <p:txBody>
          <a:bodyPr anchor="b">
            <a:normAutofit/>
          </a:bodyPr>
          <a:lstStyle/>
          <a:p>
            <a:pPr algn="ctr"/>
            <a:r>
              <a:rPr lang="ru-RU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Клиента учат управлять своими эмоциями и межличностными отношениями</a:t>
            </a:r>
            <a:br>
              <a:rPr lang="ru-RU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endParaRPr lang="ru-RU" sz="2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685856-B534-1E4B-C32A-2E2A955DA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312211"/>
            <a:ext cx="11137935" cy="4314376"/>
          </a:xfrm>
          <a:ln>
            <a:solidFill>
              <a:schemeClr val="accent1"/>
            </a:solidFill>
          </a:ln>
        </p:spPr>
        <p:txBody>
          <a:bodyPr anchor="t">
            <a:normAutofit/>
          </a:bodyPr>
          <a:lstStyle/>
          <a:p>
            <a:pPr marL="0" indent="0" algn="just">
              <a:buNone/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ЭТАПЫ: </a:t>
            </a:r>
          </a:p>
          <a:p>
            <a:pPr marL="0" indent="360363" algn="just">
              <a:buAutoNum type="arabicPeriod"/>
            </a:pP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Оценка и формулирование проблемы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: включает в себя тщательную оценку клиента и его проблемы, включая анализ </a:t>
            </a:r>
            <a:r>
              <a:rPr lang="ru-RU" sz="1700" dirty="0" err="1">
                <a:latin typeface="Arial" panose="020B0604020202020204" pitchFamily="34" charset="0"/>
                <a:cs typeface="Arial" panose="020B0604020202020204" pitchFamily="34" charset="0"/>
              </a:rPr>
              <a:t>аутоагрессивного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 поведения, суицидальных мыслей, эмоциональных реакций и межличностных отношений.</a:t>
            </a:r>
          </a:p>
          <a:p>
            <a:pPr marL="0" indent="360363" algn="just">
              <a:buAutoNum type="arabicPeriod"/>
            </a:pPr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60363" algn="just">
              <a:buAutoNum type="arabicPeriod"/>
            </a:pP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 Обучение навыкам регуляции эмоций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: Клиент изучает и практикует различные навыки регуляции эмоций, такие как медитация, дыхательные упражнения, дистанцирование от эмоций и принятие эмоций. </a:t>
            </a:r>
          </a:p>
          <a:p>
            <a:pPr marL="0" indent="360363" algn="just">
              <a:buAutoNum type="arabicPeriod"/>
            </a:pPr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60363" algn="just">
              <a:buAutoNum type="arabicPeriod"/>
            </a:pP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Работа с межличностными навыками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: Клиент изучает и развивает навыки межличностного общения, установления границ, решения конфликтов и налаживания здоровых отношений с другими людьми</a:t>
            </a:r>
          </a:p>
          <a:p>
            <a:endParaRPr lang="ru-RU" sz="1700" dirty="0"/>
          </a:p>
        </p:txBody>
      </p:sp>
      <p:pic>
        <p:nvPicPr>
          <p:cNvPr id="4" name="Picture 6" descr="Я была в аду. И я дала клятву: если... - Психолог Юлія Падун | Facebook">
            <a:extLst>
              <a:ext uri="{FF2B5EF4-FFF2-40B4-BE49-F238E27FC236}">
                <a16:creationId xmlns:a16="http://schemas.microsoft.com/office/drawing/2014/main" id="{BA65AFFB-8E80-2A3D-2060-D7CCA9CF0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" r="373" b="-1"/>
          <a:stretch/>
        </p:blipFill>
        <p:spPr bwMode="auto">
          <a:xfrm>
            <a:off x="242476" y="142328"/>
            <a:ext cx="1897750" cy="197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Книга: &quot;Руководство по тренингу навыков при терапии пограничного  расстройства личности&quot; - Марша Лайнен. Купить книгу, читать рецензии |  Skills Training Manual for Treating Borderline Personality Disorder | ISBN  978-5-907144-19-4 | Лабиринт">
            <a:extLst>
              <a:ext uri="{FF2B5EF4-FFF2-40B4-BE49-F238E27FC236}">
                <a16:creationId xmlns:a16="http://schemas.microsoft.com/office/drawing/2014/main" id="{3337A5DB-A1EE-CBE3-122C-B86C92624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427" y="142328"/>
            <a:ext cx="1327703" cy="193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554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8714" y="-13756"/>
            <a:ext cx="10515600" cy="80061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Технология профилактики «Сигнал»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(Садвакасова З.М.)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442490" y="1256700"/>
            <a:ext cx="9170083" cy="12392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Обучить окружающих «Тревожащим Сигналам»</a:t>
            </a:r>
          </a:p>
          <a:p>
            <a:pPr algn="ctr"/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(портрет и характеристики человека) </a:t>
            </a:r>
          </a:p>
          <a:p>
            <a:pPr algn="ctr"/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Меры-сигналы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являются информация, предложения, требования о необходимости целенаправленного воздействия на неадаптивные…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307479" y="3058501"/>
            <a:ext cx="9294866" cy="121443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Обучить первой помощи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кризисной ситуации. </a:t>
            </a:r>
          </a:p>
          <a:p>
            <a:pPr algn="ctr"/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Памятки и зарубки в кризисной помощи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человеку.  </a:t>
            </a:r>
          </a:p>
          <a:p>
            <a:pPr algn="ctr"/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Меры-действия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307479" y="4908435"/>
            <a:ext cx="9371577" cy="121443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Информировать о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скорой помощи и адресной помощи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специалистам</a:t>
            </a:r>
          </a:p>
          <a:p>
            <a:pPr algn="ctr"/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(Кому и куда можно обратиться в случае…</a:t>
            </a:r>
          </a:p>
          <a:p>
            <a:pPr algn="ctr"/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адреса/электронные, телефоны, организаций) </a:t>
            </a:r>
          </a:p>
          <a:p>
            <a:pPr algn="ctr"/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1642" y="762411"/>
            <a:ext cx="3581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Пошаговые этапы реализации: 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003330" y="992390"/>
            <a:ext cx="0" cy="3549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6613674" y="2495940"/>
            <a:ext cx="0" cy="4275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cxnSpLocks/>
          </p:cNvCxnSpPr>
          <p:nvPr/>
        </p:nvCxnSpPr>
        <p:spPr>
          <a:xfrm flipH="1">
            <a:off x="6510496" y="4272939"/>
            <a:ext cx="1" cy="3541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Система охранно-тревожной и пожарной сигнализации: ГОСТ, из чего состоит,  виды извещателей - статьи SContur">
            <a:extLst>
              <a:ext uri="{FF2B5EF4-FFF2-40B4-BE49-F238E27FC236}">
                <a16:creationId xmlns:a16="http://schemas.microsoft.com/office/drawing/2014/main" id="{E0A7ADB8-009C-F7A2-4D66-BC619656B1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24" b="-1987"/>
          <a:stretch/>
        </p:blipFill>
        <p:spPr bwMode="auto">
          <a:xfrm>
            <a:off x="361642" y="1342346"/>
            <a:ext cx="1215545" cy="115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3CE61C-C413-A552-D35A-4DE4194CEB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453" t="44598" r="82961" b="45145"/>
          <a:stretch/>
        </p:blipFill>
        <p:spPr>
          <a:xfrm>
            <a:off x="484816" y="3058501"/>
            <a:ext cx="863898" cy="120758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CC78168-064D-34B7-31E3-4996ACFE2A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053" t="48859" r="43531" b="15257"/>
          <a:stretch/>
        </p:blipFill>
        <p:spPr>
          <a:xfrm>
            <a:off x="239980" y="4908435"/>
            <a:ext cx="1823410" cy="109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69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0451" y="248764"/>
            <a:ext cx="10515600" cy="23721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</a:rPr>
              <a:t>ТЕОРИЯ </a:t>
            </a:r>
            <a:r>
              <a:rPr lang="ru-RU" sz="2400">
                <a:solidFill>
                  <a:srgbClr val="FF0000"/>
                </a:solidFill>
              </a:rPr>
              <a:t>«КОЛОННЫ </a:t>
            </a:r>
            <a:r>
              <a:rPr lang="ru-RU" sz="2400" dirty="0">
                <a:solidFill>
                  <a:srgbClr val="FF0000"/>
                </a:solidFill>
              </a:rPr>
              <a:t>КОМПЕТЕНЦИИ»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28434" y="1496482"/>
            <a:ext cx="2369847" cy="20913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074" y="1419895"/>
            <a:ext cx="859370" cy="16443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8289" y="989614"/>
            <a:ext cx="780940" cy="52386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657034" y="5844183"/>
            <a:ext cx="6249604" cy="4336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/Фундамент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92220" y="1472531"/>
            <a:ext cx="1366465" cy="1396987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/>
              <a:t>«О»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939096" y="1669853"/>
            <a:ext cx="1605064" cy="11443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/>
              <a:t>«СО»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116025" y="1778236"/>
            <a:ext cx="2835530" cy="10107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Знание</a:t>
            </a:r>
            <a:r>
              <a:rPr lang="ru-RU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0" name="Стрелка вправо 9"/>
          <p:cNvSpPr/>
          <p:nvPr/>
        </p:nvSpPr>
        <p:spPr>
          <a:xfrm>
            <a:off x="2369581" y="2131842"/>
            <a:ext cx="496278" cy="3682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4619748" y="2358042"/>
            <a:ext cx="496278" cy="3682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AutoShape 2" descr="Молодой человек рыбачит Рыбак ловит рыбу в воде Иллюстрация вектора -  иллюстрации насчитывающей добыча, порук: 15638986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" t="9105" r="15063" b="14523"/>
          <a:stretch/>
        </p:blipFill>
        <p:spPr>
          <a:xfrm>
            <a:off x="10549964" y="5320235"/>
            <a:ext cx="1512174" cy="1516586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 rot="16200000">
            <a:off x="280434" y="3809027"/>
            <a:ext cx="1980872" cy="6030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компетенции  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410244" y="4170782"/>
            <a:ext cx="556823" cy="15659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480361" y="4188994"/>
            <a:ext cx="592088" cy="15659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3879130" y="2839559"/>
            <a:ext cx="5415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ЗНАКОВЫЕ СОБЫТИЯ, форма «ВСТРЕЧА»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16828" y="515621"/>
            <a:ext cx="2781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Авторство своей жизни </a:t>
            </a:r>
          </a:p>
        </p:txBody>
      </p:sp>
      <p:cxnSp>
        <p:nvCxnSpPr>
          <p:cNvPr id="24" name="Прямая со стрелкой 23"/>
          <p:cNvCxnSpPr>
            <a:stCxn id="9" idx="3"/>
          </p:cNvCxnSpPr>
          <p:nvPr/>
        </p:nvCxnSpPr>
        <p:spPr>
          <a:xfrm>
            <a:off x="7951555" y="2283614"/>
            <a:ext cx="248862" cy="117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10469144" y="2315970"/>
            <a:ext cx="3382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156003" y="3924561"/>
            <a:ext cx="4763218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Исследовательская культура/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Проектный подход/Теория Потока (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Михай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Чиксентмихай)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Технологический </a:t>
            </a:r>
            <a:r>
              <a:rPr lang="ru-RU" dirty="0"/>
              <a:t>подход 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55575" y="6497183"/>
            <a:ext cx="3519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См.фильм</a:t>
            </a:r>
            <a:r>
              <a:rPr lang="ru-RU" dirty="0"/>
              <a:t> «Писатели свободы»</a:t>
            </a:r>
          </a:p>
        </p:txBody>
      </p:sp>
      <p:pic>
        <p:nvPicPr>
          <p:cNvPr id="29" name="Объект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6314" y="3774110"/>
            <a:ext cx="3760845" cy="1980874"/>
          </a:xfrm>
          <a:prstGeom prst="rect">
            <a:avLst/>
          </a:prstGeom>
        </p:spPr>
      </p:pic>
      <p:sp>
        <p:nvSpPr>
          <p:cNvPr id="30" name="Скругленный прямоугольник 29"/>
          <p:cNvSpPr/>
          <p:nvPr/>
        </p:nvSpPr>
        <p:spPr>
          <a:xfrm rot="16200000">
            <a:off x="5230851" y="3999783"/>
            <a:ext cx="1910049" cy="6030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компетенции  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2031" y="790793"/>
            <a:ext cx="2088061" cy="121168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081" y="5139711"/>
            <a:ext cx="1045436" cy="79852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1076" y="5189702"/>
            <a:ext cx="1045436" cy="798524"/>
          </a:xfrm>
          <a:prstGeom prst="rect">
            <a:avLst/>
          </a:prstGeom>
        </p:spPr>
      </p:pic>
      <p:sp>
        <p:nvSpPr>
          <p:cNvPr id="17" name="Стрелка вправо 16"/>
          <p:cNvSpPr/>
          <p:nvPr/>
        </p:nvSpPr>
        <p:spPr>
          <a:xfrm rot="16200000">
            <a:off x="10555208" y="3447515"/>
            <a:ext cx="702220" cy="2989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>
            <a:off x="294855" y="4391356"/>
            <a:ext cx="592734" cy="2073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право 33"/>
          <p:cNvSpPr/>
          <p:nvPr/>
        </p:nvSpPr>
        <p:spPr>
          <a:xfrm>
            <a:off x="6487392" y="4767966"/>
            <a:ext cx="592734" cy="2073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7" name="Прямая соединительная линия 36"/>
          <p:cNvCxnSpPr>
            <a:stCxn id="7" idx="1"/>
          </p:cNvCxnSpPr>
          <p:nvPr/>
        </p:nvCxnSpPr>
        <p:spPr>
          <a:xfrm flipH="1" flipV="1">
            <a:off x="307975" y="2171024"/>
            <a:ext cx="684245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>
            <a:endCxn id="25" idx="1"/>
          </p:cNvCxnSpPr>
          <p:nvPr/>
        </p:nvCxnSpPr>
        <p:spPr>
          <a:xfrm>
            <a:off x="294855" y="2242048"/>
            <a:ext cx="0" cy="22529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Рисунок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20" y="737480"/>
            <a:ext cx="1385880" cy="1029709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6166470" y="6520564"/>
            <a:ext cx="548900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sz="1050" b="1" dirty="0" err="1">
                <a:solidFill>
                  <a:srgbClr val="222222"/>
                </a:solidFill>
                <a:latin typeface="Ubuntu"/>
              </a:rPr>
              <a:t>Delors</a:t>
            </a:r>
            <a:r>
              <a:rPr lang="ru-RU" sz="1050" b="1" dirty="0">
                <a:solidFill>
                  <a:srgbClr val="222222"/>
                </a:solidFill>
                <a:latin typeface="Ubuntu"/>
              </a:rPr>
              <a:t> </a:t>
            </a:r>
            <a:r>
              <a:rPr lang="ru-RU" sz="1050" b="1" dirty="0" err="1">
                <a:solidFill>
                  <a:srgbClr val="222222"/>
                </a:solidFill>
                <a:latin typeface="Ubuntu"/>
              </a:rPr>
              <a:t>Report</a:t>
            </a:r>
            <a:r>
              <a:rPr lang="ru-RU" sz="1050" b="1" dirty="0">
                <a:solidFill>
                  <a:srgbClr val="222222"/>
                </a:solidFill>
                <a:latin typeface="Ubuntu"/>
              </a:rPr>
              <a:t> и четыре столпа обучения </a:t>
            </a:r>
            <a:r>
              <a:rPr lang="en-US" sz="1050" b="1" dirty="0">
                <a:solidFill>
                  <a:srgbClr val="222222"/>
                </a:solidFill>
                <a:latin typeface="Ubuntu"/>
              </a:rPr>
              <a:t>https://4brain.ru/blog/pillars-of-learning/</a:t>
            </a:r>
            <a:endParaRPr lang="ru-RU" sz="1050" b="1" i="0" dirty="0">
              <a:solidFill>
                <a:srgbClr val="222222"/>
              </a:solidFill>
              <a:effectLst/>
              <a:latin typeface="Ubuntu"/>
            </a:endParaRPr>
          </a:p>
        </p:txBody>
      </p:sp>
      <p:pic>
        <p:nvPicPr>
          <p:cNvPr id="20" name="Объект 3">
            <a:extLst>
              <a:ext uri="{FF2B5EF4-FFF2-40B4-BE49-F238E27FC236}">
                <a16:creationId xmlns:a16="http://schemas.microsoft.com/office/drawing/2014/main" id="{F120ADED-0B75-D3DA-9939-91222A4750B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5662" t="834" b="16327"/>
          <a:stretch/>
        </p:blipFill>
        <p:spPr>
          <a:xfrm rot="16200000">
            <a:off x="2874383" y="3460418"/>
            <a:ext cx="338384" cy="199937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D8BF579-85AE-1543-629A-5D739DEBA48E}"/>
              </a:ext>
            </a:extLst>
          </p:cNvPr>
          <p:cNvSpPr txBox="1"/>
          <p:nvPr/>
        </p:nvSpPr>
        <p:spPr>
          <a:xfrm>
            <a:off x="1857056" y="4254070"/>
            <a:ext cx="2620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НАВЫКОВЫЙ ПОДХОД</a:t>
            </a:r>
          </a:p>
        </p:txBody>
      </p:sp>
    </p:spTree>
    <p:extLst>
      <p:ext uri="{BB962C8B-B14F-4D97-AF65-F5344CB8AC3E}">
        <p14:creationId xmlns:p14="http://schemas.microsoft.com/office/powerpoint/2010/main" val="3979690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314574" y="365125"/>
            <a:ext cx="9039225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Т(</a:t>
            </a:r>
            <a:r>
              <a:rPr lang="ru-RU" altLang="ru-RU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темоцентированные</a:t>
            </a:r>
            <a:r>
              <a:rPr lang="ru-RU" altLang="ru-RU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)-групповой </a:t>
            </a:r>
            <a:r>
              <a:rPr lang="ru-RU" alt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подход</a:t>
            </a:r>
            <a:br>
              <a:rPr lang="ru-RU" alt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altLang="ru-R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Группы встреч </a:t>
            </a:r>
            <a:r>
              <a:rPr lang="ru-RU" alt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К.Роджерс</a:t>
            </a:r>
            <a:r>
              <a:rPr lang="ru-RU" alt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altLang="ru-RU" sz="3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3254" y="1992261"/>
            <a:ext cx="6453097" cy="2525446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just" eaLnBrk="1" hangingPunct="1">
              <a:lnSpc>
                <a:spcPct val="80000"/>
              </a:lnSpc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Для достижения взаимопонимания и более эффективного разрешения проблем необходим более глубокий </a:t>
            </a:r>
            <a:r>
              <a:rPr lang="ru-RU" alt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 научения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Процедурно Т- групповые методы представляют из себя </a:t>
            </a:r>
            <a:r>
              <a:rPr lang="ru-RU" alt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серии семинаров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226" y="4551120"/>
            <a:ext cx="2590695" cy="20491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105" y="4578589"/>
            <a:ext cx="2380952" cy="19142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57743"/>
            <a:ext cx="1233487" cy="15403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4C90D6-5A64-3717-150D-1B16AF0D7EDE}"/>
              </a:ext>
            </a:extLst>
          </p:cNvPr>
          <p:cNvSpPr txBox="1"/>
          <p:nvPr/>
        </p:nvSpPr>
        <p:spPr>
          <a:xfrm>
            <a:off x="7634320" y="3429000"/>
            <a:ext cx="4363800" cy="2677656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ПСИХООБРАЗОВАТЕЛЬНЫЕ ТЕХНОЛОГИИ</a:t>
            </a:r>
          </a:p>
          <a:p>
            <a: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Навыковый подход</a:t>
            </a:r>
            <a:r>
              <a:rPr lang="ru-RU" dirty="0"/>
              <a:t>: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ЭМОЦИОНАЛЬНАЯ КУЛЬТУРА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КУЛЬТУРА РЕШЕНИЯ ПРОБЛЕМ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КУЛЬТУРА ЦЕЛЕПОЛАГАНИЯ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КУЛЬТУРА СТРОИТЕЛИ САМООЦЕНКИ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КУЛЬТУРА ТАЙМ-МЕНЕДЖМЕНТА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др.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E5F048E1-7BB7-AE5E-EC66-4E7D109BEBCB}"/>
              </a:ext>
            </a:extLst>
          </p:cNvPr>
          <p:cNvCxnSpPr>
            <a:cxnSpLocks/>
          </p:cNvCxnSpPr>
          <p:nvPr/>
        </p:nvCxnSpPr>
        <p:spPr>
          <a:xfrm>
            <a:off x="7116351" y="3429000"/>
            <a:ext cx="78816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170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4940" y="365126"/>
            <a:ext cx="7898860" cy="730924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Эмоциональная культура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64147" y="1468899"/>
            <a:ext cx="6463706" cy="4351338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 fontScale="85000" lnSpcReduction="20000"/>
          </a:bodyPr>
          <a:lstStyle/>
          <a:p>
            <a:pPr marL="0" indent="360363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Если 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резервуар поступает энергия негативных эмоций, она автоматически вытесняет позитивные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360363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наоборот, если в резервуар поступает энергия позитивных чувств, они выталкивают собой негативные. </a:t>
            </a:r>
          </a:p>
          <a:p>
            <a:pPr marL="0" indent="360363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Объем эмоционального резервуара постоянен, и энергии в нем постоянно перераспределяются.</a:t>
            </a:r>
          </a:p>
          <a:p>
            <a:pPr marL="0" indent="360363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Именно поэтому крайне важно </a:t>
            </a:r>
            <a:r>
              <a:rPr lang="ru-RU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обучиться законам эмоциональной </a:t>
            </a:r>
            <a:r>
              <a:rPr lang="ru-RU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саморегуляции</a:t>
            </a:r>
            <a:r>
              <a:rPr lang="ru-RU" u="sng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чтобы в ручном режиме регулировать соотношение негативных и позитивных эмоций в резервуаре (с.20)</a:t>
            </a:r>
          </a:p>
          <a:p>
            <a:pPr marL="0" indent="360363" algn="just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20246" y="6420155"/>
            <a:ext cx="78988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Дубравин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Д. Психология эмоций: чувства под контролем.  Книга-тренинг. Киев.: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Агенция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«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Айпио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»- 2015. – 138 с. </a:t>
            </a:r>
            <a:endParaRPr lang="ru-RU" sz="1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6153" y="2859343"/>
            <a:ext cx="1597336" cy="22382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41" y="1140436"/>
            <a:ext cx="2335061" cy="326392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946153" y="5415332"/>
            <a:ext cx="15468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Д.Дубравин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9201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93387"/>
            <a:ext cx="10515600" cy="558357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 err="1"/>
              <a:t>Совладающий</a:t>
            </a:r>
            <a:r>
              <a:rPr lang="ru-RU" dirty="0"/>
              <a:t> подход </a:t>
            </a:r>
          </a:p>
          <a:p>
            <a:r>
              <a:rPr lang="ru-RU" dirty="0"/>
              <a:t>Стратегии совладания в стрессе </a:t>
            </a: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552" y="1581141"/>
            <a:ext cx="3407940" cy="425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44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669" y="795693"/>
            <a:ext cx="10515600" cy="61181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Технология метафорические ассоциативные карты 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021" y="3706452"/>
            <a:ext cx="2569334" cy="286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2" descr="Картинки по запросу рисунки карандашом мостИ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Картинки по запросу рисунки карандашом мостИ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804" y="1932329"/>
            <a:ext cx="8260538" cy="178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375" y="1258663"/>
            <a:ext cx="2569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ТЕКУЩЕЕ СОСТОЯНИЕ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77589" y="2039015"/>
            <a:ext cx="2587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ЖЕЛАЕМОЕ СОСТОЯНИЕ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60685" y="3958806"/>
            <a:ext cx="743131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                                  </a:t>
            </a:r>
            <a:r>
              <a:rPr lang="ru-RU" b="1" u="sng" dirty="0">
                <a:solidFill>
                  <a:schemeClr val="accent2">
                    <a:lumMod val="75000"/>
                  </a:schemeClr>
                </a:solidFill>
              </a:rPr>
              <a:t>  ПОДСКАЗКИ</a:t>
            </a:r>
            <a:r>
              <a:rPr lang="ru-RU" b="1" u="sng" dirty="0"/>
              <a:t> </a:t>
            </a:r>
          </a:p>
          <a:p>
            <a:pPr algn="ctr"/>
            <a:endParaRPr lang="ru-RU" sz="500" b="1" u="sng" dirty="0"/>
          </a:p>
          <a:p>
            <a:pPr algn="ctr"/>
            <a:r>
              <a:rPr lang="ru-RU" dirty="0"/>
              <a:t>                                      (как продвинуться, какие конкретные действия)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98650" y="5025723"/>
            <a:ext cx="537884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         ДУХОВНЫЙ УРОК, ЖИВАЯ ИНСТРУКЦИЯ</a:t>
            </a:r>
          </a:p>
          <a:p>
            <a:pPr algn="ctr"/>
            <a:endParaRPr lang="ru-RU" sz="5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dirty="0"/>
              <a:t>          (схематично, алгоритмично, экологично)  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1856397" y="4948471"/>
            <a:ext cx="3076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Безграничный ресурс для развития личности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987" y="2629863"/>
            <a:ext cx="1196773" cy="159775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99" y="1843876"/>
            <a:ext cx="1237609" cy="1237609"/>
          </a:xfrm>
          <a:prstGeom prst="rect">
            <a:avLst/>
          </a:prstGeom>
        </p:spPr>
      </p:pic>
      <p:cxnSp>
        <p:nvCxnSpPr>
          <p:cNvPr id="17" name="Прямая со стрелкой 16"/>
          <p:cNvCxnSpPr/>
          <p:nvPr/>
        </p:nvCxnSpPr>
        <p:spPr>
          <a:xfrm flipV="1">
            <a:off x="6585915" y="4159057"/>
            <a:ext cx="1890427" cy="6543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6562355" y="5733143"/>
            <a:ext cx="936568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6585915" y="2583543"/>
            <a:ext cx="0" cy="10551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9FDBF41-7362-B7DC-521B-DF281C744148}"/>
              </a:ext>
            </a:extLst>
          </p:cNvPr>
          <p:cNvSpPr/>
          <p:nvPr/>
        </p:nvSpPr>
        <p:spPr>
          <a:xfrm>
            <a:off x="3491903" y="308384"/>
            <a:ext cx="4234470" cy="53216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РЕСУРСНЫЙ ПОДХОД</a:t>
            </a:r>
          </a:p>
        </p:txBody>
      </p:sp>
    </p:spTree>
    <p:extLst>
      <p:ext uri="{BB962C8B-B14F-4D97-AF65-F5344CB8AC3E}">
        <p14:creationId xmlns:p14="http://schemas.microsoft.com/office/powerpoint/2010/main" val="4000210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 l="18017" r="8580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796" y="1222657"/>
            <a:ext cx="4495478" cy="1125728"/>
          </a:xfrm>
        </p:spPr>
        <p:txBody>
          <a:bodyPr anchor="b">
            <a:normAutofit/>
          </a:bodyPr>
          <a:lstStyle/>
          <a:p>
            <a:r>
              <a:rPr lang="ru-RU" sz="2400" dirty="0"/>
              <a:t>Мак-коучинг </a:t>
            </a:r>
            <a:br>
              <a:rPr lang="ru-RU" sz="2400" dirty="0"/>
            </a:br>
            <a:r>
              <a:rPr lang="ru-RU" sz="2400" dirty="0"/>
              <a:t>«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Выход из тупиковой ситуации» </a:t>
            </a:r>
            <a:r>
              <a:rPr lang="ru-RU" sz="2400" dirty="0"/>
              <a:t>(</a:t>
            </a:r>
            <a:r>
              <a:rPr lang="ru-RU" sz="2400" dirty="0" err="1"/>
              <a:t>Е.Тарарина</a:t>
            </a:r>
            <a:r>
              <a:rPr lang="ru-RU" sz="2400" dirty="0"/>
              <a:t>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796" y="2844286"/>
            <a:ext cx="4210319" cy="3207258"/>
          </a:xfrm>
        </p:spPr>
        <p:txBody>
          <a:bodyPr anchor="t"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1400" dirty="0"/>
              <a:t>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Карта  «Моя тупиковая ситуация»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Карта  «Результат который мне необходим» (Лестница/Марафон)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Карта «Чувства», которые я буду испытывать, когда выйду из тупиковой ситуации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5 карт – 5 шагов выхода из тупиковой ситуации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Карта «Главный вывод»</a:t>
            </a:r>
          </a:p>
          <a:p>
            <a:pPr marL="514350" indent="-514350">
              <a:buFont typeface="+mj-lt"/>
              <a:buAutoNum type="arabicPeriod"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077706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DBFBFC3-F490-4F89-AC01-C2FCD920C9CD}" type="slidenum">
              <a:rPr lang="ru-RU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18</a:t>
            </a:fld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80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Сундучок «Личностного роста»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613" t="23422" r="28694" b="33512"/>
          <a:stretch/>
        </p:blipFill>
        <p:spPr>
          <a:xfrm>
            <a:off x="4294052" y="2045618"/>
            <a:ext cx="5802490" cy="35412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8985" t="32203" r="56172" b="26511"/>
          <a:stretch/>
        </p:blipFill>
        <p:spPr>
          <a:xfrm>
            <a:off x="3740825" y="2133656"/>
            <a:ext cx="3635023" cy="3736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71298" y="6313250"/>
            <a:ext cx="4320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См. Сайт «Мудрые мысли на миллион»</a:t>
            </a:r>
          </a:p>
        </p:txBody>
      </p:sp>
    </p:spTree>
    <p:extLst>
      <p:ext uri="{BB962C8B-B14F-4D97-AF65-F5344CB8AC3E}">
        <p14:creationId xmlns:p14="http://schemas.microsoft.com/office/powerpoint/2010/main" val="3990170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4218" y="0"/>
            <a:ext cx="10777435" cy="696125"/>
          </a:xfrm>
        </p:spPr>
        <p:txBody>
          <a:bodyPr>
            <a:noAutofit/>
          </a:bodyPr>
          <a:lstStyle/>
          <a:p>
            <a:b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Суицидальное поведение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представляет собой внутренние или внешние формы психических актов, направляемых представлениями о лишении себя жизни» 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0" y="696125"/>
          <a:ext cx="12192000" cy="6161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-543431" y="6546504"/>
            <a:ext cx="11361905" cy="311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Рисунок  – Составные части суицидального поведения по А.Г.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Амбрумова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 Кризисная психология и кризисная психотерапия — это относительно новые области науки и практики, следовательно, ключевые понятия, такие как кризис и кризисное состояние, в настоящее время не имеют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63" y="3560508"/>
            <a:ext cx="2298423" cy="190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Р›СЋР±РѕРІ Р•.Р'., Р¦СѓРїСЂСѓРЅ Р'.Р•. Р'РµРє, РІСЂРµРјСЏ Рё ..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54" y="149511"/>
            <a:ext cx="1224911" cy="165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EC8A74-D7BA-7C2C-6FBF-272D2F8218C9}"/>
              </a:ext>
            </a:extLst>
          </p:cNvPr>
          <p:cNvSpPr txBox="1"/>
          <p:nvPr/>
        </p:nvSpPr>
        <p:spPr>
          <a:xfrm>
            <a:off x="75217" y="1872177"/>
            <a:ext cx="64627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А.Г. </a:t>
            </a:r>
            <a:r>
              <a:rPr lang="ru-RU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Амбрумова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3705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, рукописный текст, бумага, письмо&#10;&#10;Автоматически созданное описание">
            <a:extLst>
              <a:ext uri="{FF2B5EF4-FFF2-40B4-BE49-F238E27FC236}">
                <a16:creationId xmlns:a16="http://schemas.microsoft.com/office/drawing/2014/main" id="{F29AC67A-6F9D-1F3A-3589-2D19FABCD5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" t="18164" r="-1959" b="16715"/>
          <a:stretch/>
        </p:blipFill>
        <p:spPr>
          <a:xfrm>
            <a:off x="604776" y="1779782"/>
            <a:ext cx="3412685" cy="4449763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рукописный текст, письмо, доска&#10;&#10;Автоматически созданное описание">
            <a:extLst>
              <a:ext uri="{FF2B5EF4-FFF2-40B4-BE49-F238E27FC236}">
                <a16:creationId xmlns:a16="http://schemas.microsoft.com/office/drawing/2014/main" id="{4750E138-6841-862F-6F34-FEA5968692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" t="24678" r="2397" b="8656"/>
          <a:stretch/>
        </p:blipFill>
        <p:spPr>
          <a:xfrm>
            <a:off x="4425335" y="1779781"/>
            <a:ext cx="3355914" cy="4449763"/>
          </a:xfrm>
          <a:prstGeom prst="rect">
            <a:avLst/>
          </a:prstGeom>
        </p:spPr>
      </p:pic>
      <p:pic>
        <p:nvPicPr>
          <p:cNvPr id="8" name="Объект 7" descr="Изображение выглядит как текст, плакат, Реклама, знак&#10;&#10;Автоматически созданное описание">
            <a:extLst>
              <a:ext uri="{FF2B5EF4-FFF2-40B4-BE49-F238E27FC236}">
                <a16:creationId xmlns:a16="http://schemas.microsoft.com/office/drawing/2014/main" id="{606FD9C5-819A-DB2E-76CF-552B739810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87" t="9471" r="-3779" b="16522"/>
          <a:stretch/>
        </p:blipFill>
        <p:spPr>
          <a:xfrm>
            <a:off x="8301109" y="1779781"/>
            <a:ext cx="2847975" cy="444976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3B11D4-A602-560B-BE98-FC7522094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Форма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«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Выставка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» «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Упрямство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духа</a:t>
            </a:r>
            <a: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» </a:t>
            </a:r>
            <a:br>
              <a:rPr lang="en-US" sz="3200" b="1" kern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(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М</a:t>
            </a:r>
            <a:r>
              <a:rPr lang="en-US" sz="3200" kern="1200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етод</a:t>
            </a:r>
            <a:r>
              <a:rPr lang="en-US" sz="3200" kern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«</a:t>
            </a:r>
            <a:r>
              <a:rPr lang="en-US" sz="3200" kern="1200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Истории</a:t>
            </a:r>
            <a:r>
              <a:rPr lang="en-US" sz="3200" kern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»</a:t>
            </a:r>
            <a:r>
              <a:rPr lang="ru-RU" sz="3200" kern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. Нарративная терапия. </a:t>
            </a:r>
            <a:r>
              <a:rPr lang="en-US" sz="3200" kern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29067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Технология светофор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758" y="1815131"/>
            <a:ext cx="2213068" cy="37639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93118" y="6204788"/>
            <a:ext cx="6167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Сундучок «</a:t>
            </a:r>
            <a:r>
              <a:rPr lang="ru-RU" dirty="0" err="1"/>
              <a:t>Конфликтологическая</a:t>
            </a:r>
            <a:r>
              <a:rPr lang="ru-RU" dirty="0"/>
              <a:t> грамотность»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8109" t="22189" r="30488" b="11428"/>
          <a:stretch/>
        </p:blipFill>
        <p:spPr>
          <a:xfrm>
            <a:off x="3131820" y="1884960"/>
            <a:ext cx="3649948" cy="32918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1616" t="17225" r="29013" b="28612"/>
          <a:stretch/>
        </p:blipFill>
        <p:spPr>
          <a:xfrm>
            <a:off x="7083679" y="1815131"/>
            <a:ext cx="4270121" cy="330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30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текст, стол, мебель, пол&#10;&#10;Автоматически созданное описание">
            <a:extLst>
              <a:ext uri="{FF2B5EF4-FFF2-40B4-BE49-F238E27FC236}">
                <a16:creationId xmlns:a16="http://schemas.microsoft.com/office/drawing/2014/main" id="{8B1D095D-DA89-4E39-08D8-2D421A62EC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4" r="-3" b="15482"/>
          <a:stretch/>
        </p:blipFill>
        <p:spPr>
          <a:xfrm>
            <a:off x="1028700" y="1844675"/>
            <a:ext cx="3343275" cy="4449763"/>
          </a:xfrm>
          <a:prstGeom prst="rect">
            <a:avLst/>
          </a:prstGeom>
        </p:spPr>
      </p:pic>
      <p:pic>
        <p:nvPicPr>
          <p:cNvPr id="7" name="Рисунок 6" descr="Изображение выглядит как в помещении, одежда, человек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B271D93B-F02C-356C-3170-395CB40058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3" r="38133"/>
          <a:stretch/>
        </p:blipFill>
        <p:spPr>
          <a:xfrm>
            <a:off x="4440238" y="1844675"/>
            <a:ext cx="3325813" cy="4449763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к, одежда, в помещении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74B0F34B-2D73-A992-02BF-22260DE5E3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4" b="14301"/>
          <a:stretch/>
        </p:blipFill>
        <p:spPr>
          <a:xfrm>
            <a:off x="7834313" y="1844675"/>
            <a:ext cx="3325813" cy="444976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20B77-085D-07B5-E292-4D575E7EF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Методика</a:t>
            </a:r>
            <a:r>
              <a:rPr lang="en-US" sz="3600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«</a:t>
            </a:r>
            <a:r>
              <a:rPr lang="en-US" sz="3600" kern="12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Ресурсная</a:t>
            </a:r>
            <a:r>
              <a:rPr lang="en-US" sz="3600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шкатулка</a:t>
            </a:r>
            <a:r>
              <a:rPr lang="en-US" sz="3600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» </a:t>
            </a:r>
            <a:br>
              <a:rPr lang="ru-RU" sz="3600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автор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Садвакасова З.М.)</a:t>
            </a:r>
          </a:p>
        </p:txBody>
      </p:sp>
    </p:spTree>
    <p:extLst>
      <p:ext uri="{BB962C8B-B14F-4D97-AF65-F5344CB8AC3E}">
        <p14:creationId xmlns:p14="http://schemas.microsoft.com/office/powerpoint/2010/main" val="21118199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864" y="441628"/>
            <a:ext cx="10515600" cy="361706"/>
          </a:xfrm>
        </p:spPr>
        <p:txBody>
          <a:bodyPr>
            <a:normAutofit fontScale="90000"/>
          </a:bodyPr>
          <a:lstStyle/>
          <a:p>
            <a:r>
              <a:rPr lang="ru-RU" dirty="0"/>
              <a:t>Рекомендуемая литература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754" y="450437"/>
            <a:ext cx="1983413" cy="2776778"/>
          </a:xfrm>
          <a:ln>
            <a:solidFill>
              <a:schemeClr val="accent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345" y="2123290"/>
            <a:ext cx="2533953" cy="32835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917" y="812143"/>
            <a:ext cx="2227495" cy="319440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432548" y="6411009"/>
            <a:ext cx="1594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magkaznu.com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892" y="3312526"/>
            <a:ext cx="2337567" cy="331984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639" y="3499988"/>
            <a:ext cx="2156460" cy="3074103"/>
          </a:xfrm>
          <a:prstGeom prst="rect">
            <a:avLst/>
          </a:prstGeom>
        </p:spPr>
      </p:pic>
      <p:pic>
        <p:nvPicPr>
          <p:cNvPr id="14" name="Объект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11" y="1324319"/>
            <a:ext cx="2366222" cy="295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68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F657A6-99E2-4936-FCAE-DF3DD037B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ru-RU" sz="5400"/>
              <a:t>Рекомендуемая литература 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A791B6-48B3-7A43-95BF-831B16664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2" y="1911493"/>
            <a:ext cx="6868603" cy="4707968"/>
          </a:xfrm>
        </p:spPr>
        <p:txBody>
          <a:bodyPr anchor="t"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-US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ru-RU" sz="16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дв</a:t>
            </a:r>
            <a:r>
              <a:rPr lang="en-US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ru-RU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en-US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ru-RU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сов</a:t>
            </a:r>
            <a:r>
              <a:rPr lang="en-US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ru-RU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З.М. </a:t>
            </a:r>
            <a:r>
              <a:rPr lang="ru-RU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Технологии </a:t>
            </a:r>
            <a:r>
              <a:rPr lang="ru-RU" sz="16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профилaктики</a:t>
            </a:r>
            <a:r>
              <a:rPr lang="ru-RU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суицидaльного</a:t>
            </a:r>
            <a:r>
              <a:rPr lang="ru-RU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поведения </a:t>
            </a:r>
            <a:r>
              <a:rPr lang="ru-RU" sz="16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подросткa</a:t>
            </a:r>
            <a:r>
              <a:rPr lang="ru-RU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6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aрт-терaпия</a:t>
            </a:r>
            <a:r>
              <a:rPr lang="ru-RU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: учеб.-метод. пособие / З.М. </a:t>
            </a:r>
            <a:r>
              <a:rPr lang="ru-RU" sz="16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Сaдвa-кaсовa</a:t>
            </a:r>
            <a:r>
              <a:rPr lang="ru-RU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. – </a:t>
            </a:r>
            <a:r>
              <a:rPr lang="ru-RU" sz="16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Aлмaты</a:t>
            </a:r>
            <a:r>
              <a:rPr lang="ru-RU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6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Қазақ</a:t>
            </a:r>
            <a:r>
              <a:rPr lang="ru-RU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университеті</a:t>
            </a:r>
            <a:r>
              <a:rPr lang="ru-RU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2016. – 310 с.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-US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ru-RU" sz="16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дв</a:t>
            </a:r>
            <a:r>
              <a:rPr lang="en-US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ru-RU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en-US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ru-RU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сов</a:t>
            </a:r>
            <a:r>
              <a:rPr lang="en-US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ru-RU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З.М. </a:t>
            </a:r>
            <a:r>
              <a:rPr lang="ru-RU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Жизнестойкость: технологии и </a:t>
            </a:r>
            <a:r>
              <a:rPr lang="ru-RU" sz="16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прaктикум</a:t>
            </a:r>
            <a:r>
              <a:rPr lang="ru-RU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16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рaботе</a:t>
            </a:r>
            <a:r>
              <a:rPr lang="ru-RU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с </a:t>
            </a:r>
            <a:r>
              <a:rPr lang="ru-RU" sz="16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воспитaнникaми</a:t>
            </a:r>
            <a:r>
              <a:rPr lang="ru-RU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детского </a:t>
            </a:r>
            <a:r>
              <a:rPr lang="ru-RU" sz="16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домa</a:t>
            </a:r>
            <a:r>
              <a:rPr lang="ru-RU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: учебно-методическое пособие.</a:t>
            </a: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– A</a:t>
            </a:r>
            <a:r>
              <a:rPr lang="ru-RU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лм</a:t>
            </a: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ru-RU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ты: Қ</a:t>
            </a: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ru-RU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ru-RU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қ </a:t>
            </a:r>
            <a:r>
              <a:rPr lang="ru-RU" sz="16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университеті</a:t>
            </a:r>
            <a:r>
              <a:rPr lang="ru-RU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2016. – 192 с.</a:t>
            </a:r>
          </a:p>
          <a:p>
            <a:pPr marL="342900" indent="-342900">
              <a:buFont typeface="+mj-lt"/>
              <a:buAutoNum type="arabicPeriod"/>
            </a:pPr>
            <a:r>
              <a:rPr lang="kk-KZ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Қасен Г.А., Мынбаева А.К., Садвакасова З.М. </a:t>
            </a: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Профилактика суицида среди молодежи через призму зарубежного и отечественного опыта: Монография. Научное </a:t>
            </a:r>
            <a:r>
              <a:rPr lang="ru-RU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роизведение</a:t>
            </a: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Алматы: </a:t>
            </a:r>
            <a:r>
              <a:rPr lang="kk-KZ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Қазақ университеті, </a:t>
            </a: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2015 – 105 с.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Садвакасова З.М.  </a:t>
            </a:r>
            <a:r>
              <a:rPr lang="ru-RU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Психологическая устойчивость личности: теория и практика: монография / – </a:t>
            </a:r>
            <a:r>
              <a:rPr lang="ru-RU" sz="16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Aлмaты</a:t>
            </a:r>
            <a:r>
              <a:rPr lang="ru-RU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6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Қaзaқ</a:t>
            </a:r>
            <a:r>
              <a:rPr lang="ru-RU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уни-верситеті</a:t>
            </a:r>
            <a:r>
              <a:rPr lang="ru-RU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2021. – 438 с.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Садвакасова З.М</a:t>
            </a:r>
            <a:r>
              <a:rPr lang="ru-RU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. Технологии в работе с детьми девиантного поведения. Арт-педагогический аспект. – Монография. Алматы: Казак университеты, 2016. – 273 с.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Садвакасова З.М</a:t>
            </a:r>
            <a:r>
              <a:rPr lang="ru-RU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. Сундучок Личностного роста: Метод. пособие. – Алматы: Казак университеты, 2019. – 132 карточки </a:t>
            </a:r>
          </a:p>
          <a:p>
            <a:pPr marL="0" indent="0">
              <a:buNone/>
            </a:pPr>
            <a:endParaRPr lang="ru-RU" sz="16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ru-RU" sz="1400" dirty="0"/>
          </a:p>
        </p:txBody>
      </p:sp>
      <p:pic>
        <p:nvPicPr>
          <p:cNvPr id="4" name="Picture 2" descr="https://scontent-arn2-1.xx.fbcdn.net/v/t1.0-9/11863444_146783145713574_4924030719178597215_n.jpg?oh=c46aa85bf51a5b4f554ded44ddfe359f&amp;oe=57D10C2F">
            <a:extLst>
              <a:ext uri="{FF2B5EF4-FFF2-40B4-BE49-F238E27FC236}">
                <a16:creationId xmlns:a16="http://schemas.microsoft.com/office/drawing/2014/main" id="{674A6650-0059-429B-2115-DDCA58F65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5" r="-3" b="-3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6226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Благодарим за внимание! </a:t>
            </a:r>
          </a:p>
        </p:txBody>
      </p:sp>
      <p:pic>
        <p:nvPicPr>
          <p:cNvPr id="8194" name="Picture 2" descr="ÐÐ°ÑÑÐ¸Ð½ÐºÐ¸ Ð¿Ð¾ Ð·Ð°Ð¿ÑÐ¾ÑÑ Ð²Ð¾Ð¿ÑÐ¾ÑÑ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828" y="2096294"/>
            <a:ext cx="80962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7AFD0-FD1F-4B2C-AD8B-4E6636F5BF91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1814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682" y="465139"/>
            <a:ext cx="11141868" cy="534988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Притча «Опусти Стакан!»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(Техника «Стакан»)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62249" y="1146085"/>
            <a:ext cx="4061223" cy="5511889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357188" algn="just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Опусти стакан!» — необычная притча о том, как надо относиться к проблемам</a:t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57188" algn="just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Эту мудрую притчу должен прочитать каждый, ведь в ней заключен весь смысл наших проблем. </a:t>
            </a:r>
          </a:p>
          <a:p>
            <a:pPr marL="0" indent="357188" algn="just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Профессор держал этот стакан, пока все студенты не обратили на него внимания, а затем спросил:</a:t>
            </a:r>
          </a:p>
          <a:p>
            <a:pPr marL="0" indent="357188" algn="just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— Сколько, по-вашему, весит этот стакан?</a:t>
            </a:r>
          </a:p>
          <a:p>
            <a:pPr marL="0" indent="357188" algn="just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— 50 грамм!</a:t>
            </a:r>
          </a:p>
          <a:p>
            <a:pPr marL="0" indent="357188" algn="just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— 100 грамм!</a:t>
            </a:r>
          </a:p>
          <a:p>
            <a:pPr marL="0" indent="357188" algn="just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— 125 грамм! — предполагали студенты.</a:t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— Я и сам не знаю, — продолжил профессор, — чтобы узнать это, нужно его взвесить. Но вопрос в другом: что будет, если я подержу так стакан в течение нескольких минут?</a:t>
            </a:r>
          </a:p>
          <a:p>
            <a:pPr marL="0" indent="357188" algn="just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10413" y="1157507"/>
            <a:ext cx="4729162" cy="55092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indent="357188"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Ничего, — ответили студенты.</a:t>
            </a:r>
          </a:p>
          <a:p>
            <a:pPr indent="357188"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— Хорошо. А что будет, если я подержу этот стакан в течение часа? — снова спросил профессор.</a:t>
            </a:r>
          </a:p>
          <a:p>
            <a:pPr indent="357188"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— У вас заболит рука, — ответил один из студентов.</a:t>
            </a:r>
          </a:p>
          <a:p>
            <a:pPr indent="357188"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— Так. А что будет, если я таким образом продержу стакан целый день?</a:t>
            </a:r>
          </a:p>
          <a:p>
            <a:pPr indent="357188"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— Ваша рука окаменеет, вы почувствуете сильное напряжение в мышцах, и даже вам может парализовать руку, и придется отправить вас в больницу, — сказал студент под всеобщий смех аудитории.</a:t>
            </a:r>
          </a:p>
          <a:p>
            <a:pPr indent="357188"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— Очень хорошо, — невозмутимо продолжал профессор, — однако изменился ли вес стакана в течении этого времени?</a:t>
            </a:r>
          </a:p>
          <a:p>
            <a:pPr indent="357188"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— Нет, — был ответ.</a:t>
            </a:r>
          </a:p>
          <a:p>
            <a:pPr indent="357188"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— Тогда откуда появилась боль в плече и напряжение в мышцах?</a:t>
            </a:r>
          </a:p>
          <a:p>
            <a:pPr indent="357188"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Студенты были удивлены и обескуражены.</a:t>
            </a:r>
          </a:p>
          <a:p>
            <a:pPr indent="357188"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— Что мне нужно сделать, чтобы избавиться от боли? — спросил профессор.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53" y="1484351"/>
            <a:ext cx="2390775" cy="125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044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9000" y="685800"/>
            <a:ext cx="7924800" cy="5491163"/>
          </a:xfrm>
          <a:ln>
            <a:solidFill>
              <a:schemeClr val="accent1"/>
            </a:solidFill>
          </a:ln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—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Опустить стакан, — последовал ответ из аудитории.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— Вот, — воскликнул профессор, — точно так же происходит и с жизненными проблемами и неудачами.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Будете держать их в голове несколько минут — это нормально.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Будете думать о них много времени — начнете испытывать боль.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 если будет продолжать думать об этом долгое, продолжительное время,  то это начнет парализовывать вас, </a:t>
            </a: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т.е. вы не сможете ни чем другим заниматься.</a:t>
            </a: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4" y="1028692"/>
            <a:ext cx="2233612" cy="24026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FF2942-A411-71C8-2F18-8CECE6743516}"/>
              </a:ext>
            </a:extLst>
          </p:cNvPr>
          <p:cNvSpPr txBox="1"/>
          <p:nvPr/>
        </p:nvSpPr>
        <p:spPr>
          <a:xfrm>
            <a:off x="4505632" y="6325272"/>
            <a:ext cx="6096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См. видео https://www.instagram.com/reel/DAxrKt7s5au/</a:t>
            </a:r>
          </a:p>
        </p:txBody>
      </p:sp>
    </p:spTree>
    <p:extLst>
      <p:ext uri="{BB962C8B-B14F-4D97-AF65-F5344CB8AC3E}">
        <p14:creationId xmlns:p14="http://schemas.microsoft.com/office/powerpoint/2010/main" val="583118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6737" y="177218"/>
            <a:ext cx="10515600" cy="1325563"/>
          </a:xfrm>
        </p:spPr>
        <p:txBody>
          <a:bodyPr/>
          <a:lstStyle/>
          <a:p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 суицида. Ступени </a:t>
            </a:r>
            <a:b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(внутренние формы) суицидальных мыслей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87337" y="1502781"/>
            <a:ext cx="4495767" cy="1323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Первая ступень.</a:t>
            </a: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ПАССИВНЫЕ СУИЦИДАЛЬНЫЕ 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МЫСЛИ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(фантазии на тему свой смерти)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87338" y="3117726"/>
            <a:ext cx="4126706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Вторая  ступень.</a:t>
            </a: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СУИЦИДАЛЬНЫЕ 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ЗАМЫСЛЫ</a:t>
            </a: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(разработка плана)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87338" y="4711552"/>
            <a:ext cx="8741534" cy="1323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Третья  ступень.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СУИЦИДАЛЬНЫЕ 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НАМЕРЕНИЯ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ПРЕДПОЛАГАЮТ ПРИСОЕДИНЕНИЕ К ЗАМЫСЛУ РЕШЕНИЯ И ВОЛЕВОГО КОМПОНЕНТА,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побуждающего к непосредственному переходу во внешнее поведение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4829175" y="2539564"/>
            <a:ext cx="0" cy="5781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5957888" y="4133389"/>
            <a:ext cx="28575" cy="5781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458200" y="1252512"/>
            <a:ext cx="2786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Фазы развития мысли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70033" y="1940627"/>
            <a:ext cx="1402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Обратимая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35802" y="2038172"/>
            <a:ext cx="1693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Необратимая </a:t>
            </a:r>
          </a:p>
        </p:txBody>
      </p:sp>
      <p:cxnSp>
        <p:nvCxnSpPr>
          <p:cNvPr id="17" name="Прямая со стрелкой 16"/>
          <p:cNvCxnSpPr>
            <a:stCxn id="13" idx="2"/>
            <a:endCxn id="14" idx="0"/>
          </p:cNvCxnSpPr>
          <p:nvPr/>
        </p:nvCxnSpPr>
        <p:spPr>
          <a:xfrm flipH="1">
            <a:off x="8571311" y="1621844"/>
            <a:ext cx="1279921" cy="318783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13" idx="2"/>
          </p:cNvCxnSpPr>
          <p:nvPr/>
        </p:nvCxnSpPr>
        <p:spPr>
          <a:xfrm>
            <a:off x="9851232" y="1621844"/>
            <a:ext cx="1050131" cy="330692"/>
          </a:xfrm>
          <a:prstGeom prst="straightConnector1">
            <a:avLst/>
          </a:prstGeom>
          <a:ln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cxnSpLocks/>
          </p:cNvCxnSpPr>
          <p:nvPr/>
        </p:nvCxnSpPr>
        <p:spPr>
          <a:xfrm>
            <a:off x="7357455" y="1002136"/>
            <a:ext cx="0" cy="4305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264620" y="2977112"/>
            <a:ext cx="2723743" cy="3248589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miter lim="800000"/>
            <a:headEnd/>
            <a:tailEnd/>
          </a:ln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ru-RU" alt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Пессимистическое мироощущение, </a:t>
            </a: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хроническая мрачность, придающий депрессивный оттенок всей последующей жизни (</a:t>
            </a:r>
            <a:r>
              <a:rPr lang="ru-RU" alt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Э.Эриксон</a:t>
            </a: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eaLnBrk="1" hangingPunct="1"/>
            <a:endParaRPr lang="ru-RU" alt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Мотивационная зона </a:t>
            </a: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Л.Н.Филонов</a:t>
            </a: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eaLnBrk="1" hangingPunct="1"/>
            <a:endParaRPr lang="ru-RU" alt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Расшатывание «Я </a:t>
            </a: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концепции».</a:t>
            </a:r>
          </a:p>
          <a:p>
            <a:pPr eaLnBrk="1" hangingPunct="1"/>
            <a:endParaRPr lang="ru-RU" alt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7967" y="1609621"/>
            <a:ext cx="29593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Механизмы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запускающее </a:t>
            </a:r>
          </a:p>
          <a:p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суицидальное поведение</a:t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  <p:sp>
        <p:nvSpPr>
          <p:cNvPr id="9" name="Стрелка вправо 8"/>
          <p:cNvSpPr/>
          <p:nvPr/>
        </p:nvSpPr>
        <p:spPr>
          <a:xfrm rot="5400000">
            <a:off x="1322821" y="2592282"/>
            <a:ext cx="509029" cy="2606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909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Диагностика опасности «СП»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3558" y="1690688"/>
            <a:ext cx="7531714" cy="4351338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indent="355600" algn="just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Разработанный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план и метод суицидальных действий</a:t>
            </a:r>
          </a:p>
          <a:p>
            <a:pPr marL="0" indent="355600" algn="just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Наличие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попыток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самоубийство в прошлом</a:t>
            </a:r>
          </a:p>
          <a:p>
            <a:pPr marL="0" indent="355600" algn="just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Наличие события, побудившего к выбору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аутоагрессивного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поведения</a:t>
            </a:r>
          </a:p>
          <a:p>
            <a:pPr marL="0" indent="355600" algn="just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Наличие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подготовительных процедур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 концу жизни</a:t>
            </a:r>
          </a:p>
          <a:p>
            <a:endParaRPr lang="ru-RU" dirty="0"/>
          </a:p>
        </p:txBody>
      </p:sp>
      <p:pic>
        <p:nvPicPr>
          <p:cNvPr id="4098" name="Picture 2" descr="Картинки по запросу фото суицидальное повед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452" y="1875548"/>
            <a:ext cx="3156454" cy="398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934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412163" cy="1033463"/>
          </a:xfrm>
        </p:spPr>
        <p:txBody>
          <a:bodyPr/>
          <a:lstStyle/>
          <a:p>
            <a:pPr eaLnBrk="1" hangingPunct="1"/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Портрет суицидального поведения (Методика «Сигнал») </a:t>
            </a:r>
            <a:b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5" name="TextBox 3"/>
          <p:cNvSpPr txBox="1">
            <a:spLocks noChangeArrowheads="1"/>
          </p:cNvSpPr>
          <p:nvPr/>
        </p:nvSpPr>
        <p:spPr bwMode="auto">
          <a:xfrm>
            <a:off x="5648325" y="1728788"/>
            <a:ext cx="4302125" cy="3683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3B3838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3B3838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3B3838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3B3838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3B3838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3B3838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3B3838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3B3838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3B3838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tx1"/>
                </a:solidFill>
                <a:latin typeface="Century Gothic" panose="020B0502020202020204" pitchFamily="34" charset="0"/>
              </a:rPr>
              <a:t>1. СЛОВЕСНЫЕ ПРИЗНАКИ</a:t>
            </a:r>
          </a:p>
        </p:txBody>
      </p:sp>
      <p:sp>
        <p:nvSpPr>
          <p:cNvPr id="8196" name="TextBox 4"/>
          <p:cNvSpPr txBox="1">
            <a:spLocks noChangeArrowheads="1"/>
          </p:cNvSpPr>
          <p:nvPr/>
        </p:nvSpPr>
        <p:spPr bwMode="auto">
          <a:xfrm>
            <a:off x="5648325" y="2409825"/>
            <a:ext cx="4302125" cy="3698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3B3838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3B3838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3B3838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3B3838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3B3838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3B3838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3B3838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3B3838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3B3838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tx1"/>
                </a:solidFill>
                <a:latin typeface="Century Gothic" panose="020B0502020202020204" pitchFamily="34" charset="0"/>
              </a:rPr>
              <a:t>2. ПОВЕДЕНЧЕСКИЕ ПРИЗНАКИ</a:t>
            </a:r>
          </a:p>
        </p:txBody>
      </p:sp>
      <p:pic>
        <p:nvPicPr>
          <p:cNvPr id="8197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1398588"/>
            <a:ext cx="4595812" cy="346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Box 6"/>
          <p:cNvSpPr txBox="1">
            <a:spLocks noChangeArrowheads="1"/>
          </p:cNvSpPr>
          <p:nvPr/>
        </p:nvSpPr>
        <p:spPr bwMode="auto">
          <a:xfrm>
            <a:off x="5648325" y="3109913"/>
            <a:ext cx="4302125" cy="3683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3B3838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3B3838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3B3838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3B3838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3B3838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3B3838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3B3838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3B3838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3B3838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tx1"/>
                </a:solidFill>
                <a:latin typeface="Century Gothic" panose="020B0502020202020204" pitchFamily="34" charset="0"/>
              </a:rPr>
              <a:t>3. СИТУАЦИОННЫЕ  ПРИЗНАКИ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6319838" y="2079625"/>
            <a:ext cx="0" cy="330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6292850" y="2779713"/>
            <a:ext cx="0" cy="330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endCxn id="8195" idx="1"/>
          </p:cNvCxnSpPr>
          <p:nvPr/>
        </p:nvCxnSpPr>
        <p:spPr>
          <a:xfrm flipV="1">
            <a:off x="5324475" y="1912938"/>
            <a:ext cx="323850" cy="3317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endCxn id="8196" idx="1"/>
          </p:cNvCxnSpPr>
          <p:nvPr/>
        </p:nvCxnSpPr>
        <p:spPr>
          <a:xfrm>
            <a:off x="5324475" y="2244725"/>
            <a:ext cx="323850" cy="3508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endCxn id="8198" idx="1"/>
          </p:cNvCxnSpPr>
          <p:nvPr/>
        </p:nvCxnSpPr>
        <p:spPr>
          <a:xfrm>
            <a:off x="5324475" y="2282825"/>
            <a:ext cx="323850" cy="10112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872" y="3662235"/>
            <a:ext cx="3853843" cy="293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4064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3979" cy="1325563"/>
          </a:xfrm>
        </p:spPr>
        <p:txBody>
          <a:bodyPr/>
          <a:lstStyle/>
          <a:p>
            <a:pPr>
              <a:defRPr/>
            </a:pPr>
            <a:r>
              <a:rPr lang="ru-RU" sz="2000" b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Методика «Окна возможностей» (автор Садвакасова З.М.)</a:t>
            </a:r>
            <a:br>
              <a:rPr lang="ru-RU" sz="2000" b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b="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9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794" y="1397144"/>
            <a:ext cx="6218312" cy="471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7FE6C8-5C50-7B11-ADEB-534E517A3602}"/>
              </a:ext>
            </a:extLst>
          </p:cNvPr>
          <p:cNvSpPr txBox="1"/>
          <p:nvPr/>
        </p:nvSpPr>
        <p:spPr>
          <a:xfrm>
            <a:off x="3754257" y="6228407"/>
            <a:ext cx="6097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Истории жизни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64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16372-301A-90FF-6966-44D57E91B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Поддерживающая  кризисная терапия когнитивно-</a:t>
            </a:r>
            <a:r>
              <a:rPr lang="ru-RU" sz="3200" dirty="0" err="1">
                <a:solidFill>
                  <a:schemeClr val="accent1">
                    <a:lumMod val="75000"/>
                  </a:schemeClr>
                </a:solidFill>
              </a:rPr>
              <a:t>бихевиоральный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 подход </a:t>
            </a:r>
            <a:r>
              <a:rPr lang="ru-RU" sz="3200" dirty="0"/>
              <a:t>Г. В. </a:t>
            </a:r>
            <a:r>
              <a:rPr lang="ru-RU" sz="3200" dirty="0" err="1"/>
              <a:t>Старшенбаума</a:t>
            </a:r>
            <a:r>
              <a:rPr lang="ru-RU" sz="3200" dirty="0"/>
              <a:t> (1987)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017D35-5340-A77A-62AD-76B39044A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13320" cy="4351338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Этапы помощи: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/>
              <a:t>Кризисной поддержки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/>
              <a:t>Кризисного вмешательства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/>
              <a:t>Повышения уровня социально-психологической адаптации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62820D-18D3-43AB-71EA-855B748BBC70}"/>
              </a:ext>
            </a:extLst>
          </p:cNvPr>
          <p:cNvSpPr txBox="1"/>
          <p:nvPr/>
        </p:nvSpPr>
        <p:spPr>
          <a:xfrm>
            <a:off x="4837963" y="6525957"/>
            <a:ext cx="68467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 err="1"/>
              <a:t>Старшенбаум</a:t>
            </a:r>
            <a:r>
              <a:rPr lang="ru-RU" sz="1200" dirty="0"/>
              <a:t> Г. В. Суицидология и кризисная психотерапия. — М.: </a:t>
            </a:r>
            <a:r>
              <a:rPr lang="ru-RU" sz="1200" dirty="0" err="1"/>
              <a:t>Когито</a:t>
            </a:r>
            <a:r>
              <a:rPr lang="ru-RU" sz="1200" dirty="0"/>
              <a:t>-Центр, 2005. — 376 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812CCC-6A1C-0422-3B4E-5924F96958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850" t="21062" r="50846" b="50000"/>
          <a:stretch/>
        </p:blipFill>
        <p:spPr>
          <a:xfrm>
            <a:off x="10635507" y="293214"/>
            <a:ext cx="1112545" cy="1234100"/>
          </a:xfrm>
          <a:prstGeom prst="rect">
            <a:avLst/>
          </a:prstGeom>
        </p:spPr>
      </p:pic>
      <p:pic>
        <p:nvPicPr>
          <p:cNvPr id="1026" name="Picture 2" descr="Онлайн книги автора Геннадий Старшенбаум">
            <a:extLst>
              <a:ext uri="{FF2B5EF4-FFF2-40B4-BE49-F238E27FC236}">
                <a16:creationId xmlns:a16="http://schemas.microsoft.com/office/drawing/2014/main" id="{B4AEB2E5-A537-AEBC-34FA-419B59870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411" y="3982664"/>
            <a:ext cx="1371918" cy="220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Старшенбаум Геннадий Владимирович &quot;Большая книга психологических кризисов.  Программа помощи от 3 до 103 лет&quot; | Книжный Лабиринт">
            <a:extLst>
              <a:ext uri="{FF2B5EF4-FFF2-40B4-BE49-F238E27FC236}">
                <a16:creationId xmlns:a16="http://schemas.microsoft.com/office/drawing/2014/main" id="{433C878B-2781-85ED-E7AA-35A7E3540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457" y="3995052"/>
            <a:ext cx="1473476" cy="228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Онлайн книги автора Геннадий Старшенбаум">
            <a:extLst>
              <a:ext uri="{FF2B5EF4-FFF2-40B4-BE49-F238E27FC236}">
                <a16:creationId xmlns:a16="http://schemas.microsoft.com/office/drawing/2014/main" id="{F3F2D76F-30B9-13BE-9F50-000A3F31C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024" y="4037724"/>
            <a:ext cx="1326667" cy="213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Все книги Геннадия Старшенбаума — скачать и читать онлайн книги автора на  Литрес">
            <a:extLst>
              <a:ext uri="{FF2B5EF4-FFF2-40B4-BE49-F238E27FC236}">
                <a16:creationId xmlns:a16="http://schemas.microsoft.com/office/drawing/2014/main" id="{54E8BDFA-5BFC-0223-E1E6-CE533E99B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584" y="4082004"/>
            <a:ext cx="1420467" cy="221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Энциклопедия начинающего психолога. 5-е издание, переработанное и  дополненное» Старшенбаум Геннадий Владимирович - описание книги |  Психология. Высший курс | Издательство АСТ">
            <a:extLst>
              <a:ext uri="{FF2B5EF4-FFF2-40B4-BE49-F238E27FC236}">
                <a16:creationId xmlns:a16="http://schemas.microsoft.com/office/drawing/2014/main" id="{8A36483A-2268-8A79-B8F1-5A3FC7DA8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144" y="4082004"/>
            <a:ext cx="1420467" cy="222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Старшенбаум Геннадий - слушать аудиокниги исполнителя онлайн">
            <a:extLst>
              <a:ext uri="{FF2B5EF4-FFF2-40B4-BE49-F238E27FC236}">
                <a16:creationId xmlns:a16="http://schemas.microsoft.com/office/drawing/2014/main" id="{B70CA241-EE94-C396-D0F5-DDBB380FB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087" y="4263254"/>
            <a:ext cx="1420467" cy="198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Автор: Старшенбаум Геннадий Владимирович | новинки 2024 | книжный  интернет-магазин Лабиринт">
            <a:extLst>
              <a:ext uri="{FF2B5EF4-FFF2-40B4-BE49-F238E27FC236}">
                <a16:creationId xmlns:a16="http://schemas.microsoft.com/office/drawing/2014/main" id="{8AF5A0D2-6433-51FC-7750-65EF3D5FE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68" y="4310545"/>
            <a:ext cx="1232402" cy="177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Книга: &quot;Суицидология и кризисная психотерапия&quot; - Геннадий ...">
            <a:extLst>
              <a:ext uri="{FF2B5EF4-FFF2-40B4-BE49-F238E27FC236}">
                <a16:creationId xmlns:a16="http://schemas.microsoft.com/office/drawing/2014/main" id="{E9741386-B9EC-3379-45DC-8BE53091A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177" y="1492258"/>
            <a:ext cx="1668388" cy="233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483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7" name="Rectangle 5136">
            <a:extLst>
              <a:ext uri="{FF2B5EF4-FFF2-40B4-BE49-F238E27FC236}">
                <a16:creationId xmlns:a16="http://schemas.microsoft.com/office/drawing/2014/main" id="{AB902CB9-C7DC-4673-B7D5-F22DCF0EC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33F83C-5243-7339-07CB-3F0DD73AD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57666"/>
            <a:ext cx="10515595" cy="1207279"/>
          </a:xfrm>
        </p:spPr>
        <p:txBody>
          <a:bodyPr anchor="b">
            <a:normAutofit/>
          </a:bodyPr>
          <a:lstStyle/>
          <a:p>
            <a:pPr algn="ctr"/>
            <a:r>
              <a:rPr lang="ru-RU" sz="40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Когнитивно</a:t>
            </a:r>
            <a:r>
              <a:rPr lang="ru-RU" sz="4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-поведенческая  терапия </a:t>
            </a:r>
          </a:p>
        </p:txBody>
      </p:sp>
      <p:pic>
        <p:nvPicPr>
          <p:cNvPr id="5126" name="Picture 6" descr="Базовые навыки улучшения настроения при помощи когнитивно-поведенческой  терапии - купить с доставкой по выгодным ценам в интернет-магазине OZON в  Казахстане, Алматы, Астане, Шымкенте (735993002)">
            <a:extLst>
              <a:ext uri="{FF2B5EF4-FFF2-40B4-BE49-F238E27FC236}">
                <a16:creationId xmlns:a16="http://schemas.microsoft.com/office/drawing/2014/main" id="{80DABED5-3BFA-72DB-7A6B-65BD9D8BA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453" y="552354"/>
            <a:ext cx="1551673" cy="224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Когнитивная терапия, ориентированная на восстановление | Бек Август -  купить с доставкой по выгодным ценам в интернет-магазине OZON в Казахстане,  Алматы, Астане, Шымкенте (1529307547)">
            <a:extLst>
              <a:ext uri="{FF2B5EF4-FFF2-40B4-BE49-F238E27FC236}">
                <a16:creationId xmlns:a16="http://schemas.microsoft.com/office/drawing/2014/main" id="{CF23C2AD-20BA-9D4B-3C1A-10362851D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35007" y="552354"/>
            <a:ext cx="1557441" cy="224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Интеграция когнитивно-поведенческой терапии и терапии принятия и  ответственности. Практическое рук. — Джозеф Чароки">
            <a:extLst>
              <a:ext uri="{FF2B5EF4-FFF2-40B4-BE49-F238E27FC236}">
                <a16:creationId xmlns:a16="http://schemas.microsoft.com/office/drawing/2014/main" id="{F2B04C3A-D197-7E66-371A-CE8FFE202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5360" y="552354"/>
            <a:ext cx="1571612" cy="224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Книга: Практика когнитивно-поведенческой терапии. Взгляд. Автор:  Беннет-Леви Джеймс, Туэйтс Ричард, Перри Хелен. Купить книгу, чит">
            <a:extLst>
              <a:ext uri="{FF2B5EF4-FFF2-40B4-BE49-F238E27FC236}">
                <a16:creationId xmlns:a16="http://schemas.microsoft.com/office/drawing/2014/main" id="{EA4396AA-81E5-2CBE-63DC-0191B0A2E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2798" y="552354"/>
            <a:ext cx="1571612" cy="224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YouTube">
            <a:extLst>
              <a:ext uri="{FF2B5EF4-FFF2-40B4-BE49-F238E27FC236}">
                <a16:creationId xmlns:a16="http://schemas.microsoft.com/office/drawing/2014/main" id="{112F5B20-09F9-ACC6-AA98-91C374F22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55851" y="552354"/>
            <a:ext cx="2240384" cy="224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2E013CE8-C5E9-BC86-A932-2A857FD77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29233"/>
            <a:ext cx="10515595" cy="1493070"/>
          </a:xfrm>
          <a:ln>
            <a:solidFill>
              <a:schemeClr val="accent1"/>
            </a:solidFill>
          </a:ln>
        </p:spPr>
        <p:txBody>
          <a:bodyPr>
            <a:normAutofit fontScale="92500"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Поиск  ошибок </a:t>
            </a:r>
            <a:r>
              <a:rPr lang="ru-RU" b="1" dirty="0"/>
              <a:t>в установках и суждениях</a:t>
            </a:r>
            <a:r>
              <a:rPr lang="ru-RU" dirty="0"/>
              <a:t>,</a:t>
            </a:r>
          </a:p>
          <a:p>
            <a:pPr marL="0" indent="0" algn="ctr">
              <a:buNone/>
            </a:pPr>
            <a:r>
              <a:rPr lang="ru-RU" dirty="0"/>
              <a:t>лежащих в основе суицидального импульса,</a:t>
            </a:r>
          </a:p>
          <a:p>
            <a:pPr marL="0" indent="0" algn="ctr">
              <a:buNone/>
            </a:pPr>
            <a:r>
              <a:rPr lang="ru-RU" dirty="0"/>
              <a:t>систематическое исследование доводов в пользу жизни и смерти</a:t>
            </a:r>
          </a:p>
        </p:txBody>
      </p:sp>
    </p:spTree>
    <p:extLst>
      <p:ext uri="{BB962C8B-B14F-4D97-AF65-F5344CB8AC3E}">
        <p14:creationId xmlns:p14="http://schemas.microsoft.com/office/powerpoint/2010/main" val="4236942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17733" y="490537"/>
            <a:ext cx="5774267" cy="1166429"/>
          </a:xfrm>
        </p:spPr>
        <p:txBody>
          <a:bodyPr anchor="b">
            <a:normAutofit fontScale="90000"/>
          </a:bodyPr>
          <a:lstStyle/>
          <a:p>
            <a:r>
              <a:rPr lang="ru-RU" sz="4000" b="1" dirty="0"/>
              <a:t>В чем смысл КТП? </a:t>
            </a:r>
            <a:r>
              <a:rPr lang="ru-RU" sz="4000" dirty="0"/>
              <a:t>(</a:t>
            </a:r>
            <a:r>
              <a:rPr lang="ru-RU" sz="4000" dirty="0" err="1"/>
              <a:t>А.Бек</a:t>
            </a:r>
            <a:r>
              <a:rPr lang="ru-RU" sz="4000" dirty="0"/>
              <a:t>)</a:t>
            </a:r>
            <a:br>
              <a:rPr lang="ru-RU" sz="4000" dirty="0"/>
            </a:br>
            <a:endParaRPr lang="ru-RU" sz="4000" dirty="0"/>
          </a:p>
        </p:txBody>
      </p:sp>
      <p:pic>
        <p:nvPicPr>
          <p:cNvPr id="23554" name="Picture 2" descr="   Когнитивная психотерапия – одно из самых известных и эффективных направлений в современной психотерапии. Данная отрасль относится к бихевиоральному (поведенческому) направлению психологии (англ.-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2" r="12988" b="-2"/>
          <a:stretch/>
        </p:blipFill>
        <p:spPr bwMode="auto"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17734" y="1596888"/>
            <a:ext cx="5291663" cy="4770574"/>
          </a:xfrm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 marL="0" indent="447675" algn="just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Помочь клиентке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осознать свои искаженные </a:t>
            </a:r>
            <a:r>
              <a:rPr lang="ru-RU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когниции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0" indent="447675" algn="just"/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447675" algn="just"/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Понять причины деструктивных мыслей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и переживаний;</a:t>
            </a:r>
          </a:p>
          <a:p>
            <a:pPr marL="0" indent="447675" algn="just"/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447675" algn="just"/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Остановить поток негативных представлений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о себе;</a:t>
            </a:r>
          </a:p>
          <a:p>
            <a:pPr marL="0" indent="447675" algn="just"/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447675" algn="just"/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Заменить деструктивные мысли на новые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– продуктивные и позитивные;</a:t>
            </a:r>
          </a:p>
          <a:p>
            <a:pPr marL="0" indent="447675" algn="just"/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447675" algn="just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Благодаря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новому восприятию себя и своей реальной жизненной ситуации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менять поведение.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6962256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1788</Words>
  <Application>Microsoft Office PowerPoint</Application>
  <PresentationFormat>Широкоэкранный</PresentationFormat>
  <Paragraphs>218</Paragraphs>
  <Slides>27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Aptos</vt:lpstr>
      <vt:lpstr>Aptos Display</vt:lpstr>
      <vt:lpstr>Arial</vt:lpstr>
      <vt:lpstr>Calibri</vt:lpstr>
      <vt:lpstr>Century Gothic</vt:lpstr>
      <vt:lpstr>Times New Roman</vt:lpstr>
      <vt:lpstr>Ubuntu</vt:lpstr>
      <vt:lpstr>Тема Office</vt:lpstr>
      <vt:lpstr>Современные подходы работы  с аутодеструктивным поведением человека</vt:lpstr>
      <vt:lpstr>  «Суицидальное поведение представляет собой внутренние или внешние формы психических актов, направляемых представлениями о лишении себя жизни» </vt:lpstr>
      <vt:lpstr>Механизм суицида. Ступени  (внутренние формы) суицидальных мыслей:</vt:lpstr>
      <vt:lpstr>Диагностика опасности «СП»</vt:lpstr>
      <vt:lpstr>Портрет суицидального поведения (Методика «Сигнал»)  </vt:lpstr>
      <vt:lpstr>Методика «Окна возможностей» (автор Садвакасова З.М.) </vt:lpstr>
      <vt:lpstr>Поддерживающая  кризисная терапия когнитивно-бихевиоральный подход Г. В. Старшенбаума (1987) </vt:lpstr>
      <vt:lpstr>Когнитивно -поведенческая  терапия </vt:lpstr>
      <vt:lpstr>В чем смысл КТП? (А.Бек) </vt:lpstr>
      <vt:lpstr>Стратегии кризисного реагирования (Марша М.Лайнен .с 514)</vt:lpstr>
      <vt:lpstr>Клиента учат управлять своими эмоциями и межличностными отношениями </vt:lpstr>
      <vt:lpstr>Технология профилактики «Сигнал» (Садвакасова З.М.)</vt:lpstr>
      <vt:lpstr>ТЕОРИЯ «КОЛОННЫ КОМПЕТЕНЦИИ» </vt:lpstr>
      <vt:lpstr>Т(темоцентированные)-групповой подход /Группы встреч (К.Роджерс)</vt:lpstr>
      <vt:lpstr>Эмоциональная культура </vt:lpstr>
      <vt:lpstr>Презентация PowerPoint</vt:lpstr>
      <vt:lpstr>Технология метафорические ассоциативные карты </vt:lpstr>
      <vt:lpstr>Мак-коучинг  «Выход из тупиковой ситуации» (Е.Тарарина)</vt:lpstr>
      <vt:lpstr>Сундучок «Личностного роста»</vt:lpstr>
      <vt:lpstr>Форма «Выставка» «Упрямство духа»  (Метод «Истории». Нарративная терапия. )</vt:lpstr>
      <vt:lpstr>Технология светофор </vt:lpstr>
      <vt:lpstr>Методика «Ресурсная шкатулка»  (автор Садвакасова З.М.)</vt:lpstr>
      <vt:lpstr>Рекомендуемая литература </vt:lpstr>
      <vt:lpstr>Рекомендуемая литература </vt:lpstr>
      <vt:lpstr>Благодарим за внимание! </vt:lpstr>
      <vt:lpstr>Притча «Опусти Стакан!» (Техника «Стакан»)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Садвакасова Зухра</dc:creator>
  <cp:lastModifiedBy>Садвакасова Зухра</cp:lastModifiedBy>
  <cp:revision>76</cp:revision>
  <dcterms:created xsi:type="dcterms:W3CDTF">2024-10-29T14:18:20Z</dcterms:created>
  <dcterms:modified xsi:type="dcterms:W3CDTF">2024-11-01T02:10:31Z</dcterms:modified>
</cp:coreProperties>
</file>